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avi" ContentType="video/avi"/>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9"/>
  </p:notesMasterIdLst>
  <p:sldIdLst>
    <p:sldId id="257" r:id="rId2"/>
    <p:sldId id="262" r:id="rId3"/>
    <p:sldId id="266" r:id="rId4"/>
    <p:sldId id="292" r:id="rId5"/>
    <p:sldId id="295" r:id="rId6"/>
    <p:sldId id="267" r:id="rId7"/>
    <p:sldId id="268" r:id="rId8"/>
    <p:sldId id="271" r:id="rId9"/>
    <p:sldId id="276" r:id="rId10"/>
    <p:sldId id="272" r:id="rId11"/>
    <p:sldId id="282" r:id="rId12"/>
    <p:sldId id="280" r:id="rId13"/>
    <p:sldId id="274" r:id="rId14"/>
    <p:sldId id="283" r:id="rId15"/>
    <p:sldId id="284" r:id="rId16"/>
    <p:sldId id="285" r:id="rId17"/>
    <p:sldId id="286" r:id="rId18"/>
    <p:sldId id="281" r:id="rId19"/>
    <p:sldId id="287" r:id="rId20"/>
    <p:sldId id="288" r:id="rId21"/>
    <p:sldId id="289" r:id="rId22"/>
    <p:sldId id="291" r:id="rId23"/>
    <p:sldId id="277" r:id="rId24"/>
    <p:sldId id="278" r:id="rId25"/>
    <p:sldId id="263" r:id="rId26"/>
    <p:sldId id="265" r:id="rId27"/>
    <p:sldId id="264" r:id="rId28"/>
  </p:sldIdLst>
  <p:sldSz cx="9906000" cy="6858000" type="A4"/>
  <p:notesSz cx="6858000" cy="9144000"/>
  <p:defaultTextStyle>
    <a:defPPr>
      <a:defRPr lang="en-US"/>
    </a:defPPr>
    <a:lvl1pPr marL="0" algn="l" defTabSz="914331" rtl="0" eaLnBrk="1" latinLnBrk="0" hangingPunct="1">
      <a:defRPr sz="1800" kern="1200">
        <a:solidFill>
          <a:schemeClr val="tx1"/>
        </a:solidFill>
        <a:latin typeface="+mn-lt"/>
        <a:ea typeface="+mn-ea"/>
        <a:cs typeface="+mn-cs"/>
      </a:defRPr>
    </a:lvl1pPr>
    <a:lvl2pPr marL="457165" algn="l" defTabSz="914331" rtl="0" eaLnBrk="1" latinLnBrk="0" hangingPunct="1">
      <a:defRPr sz="1800" kern="1200">
        <a:solidFill>
          <a:schemeClr val="tx1"/>
        </a:solidFill>
        <a:latin typeface="+mn-lt"/>
        <a:ea typeface="+mn-ea"/>
        <a:cs typeface="+mn-cs"/>
      </a:defRPr>
    </a:lvl2pPr>
    <a:lvl3pPr marL="914331" algn="l" defTabSz="914331" rtl="0" eaLnBrk="1" latinLnBrk="0" hangingPunct="1">
      <a:defRPr sz="1800" kern="1200">
        <a:solidFill>
          <a:schemeClr val="tx1"/>
        </a:solidFill>
        <a:latin typeface="+mn-lt"/>
        <a:ea typeface="+mn-ea"/>
        <a:cs typeface="+mn-cs"/>
      </a:defRPr>
    </a:lvl3pPr>
    <a:lvl4pPr marL="1371495" algn="l" defTabSz="914331" rtl="0" eaLnBrk="1" latinLnBrk="0" hangingPunct="1">
      <a:defRPr sz="1800" kern="1200">
        <a:solidFill>
          <a:schemeClr val="tx1"/>
        </a:solidFill>
        <a:latin typeface="+mn-lt"/>
        <a:ea typeface="+mn-ea"/>
        <a:cs typeface="+mn-cs"/>
      </a:defRPr>
    </a:lvl4pPr>
    <a:lvl5pPr marL="1828660" algn="l" defTabSz="914331" rtl="0" eaLnBrk="1" latinLnBrk="0" hangingPunct="1">
      <a:defRPr sz="1800" kern="1200">
        <a:solidFill>
          <a:schemeClr val="tx1"/>
        </a:solidFill>
        <a:latin typeface="+mn-lt"/>
        <a:ea typeface="+mn-ea"/>
        <a:cs typeface="+mn-cs"/>
      </a:defRPr>
    </a:lvl5pPr>
    <a:lvl6pPr marL="2285826" algn="l" defTabSz="914331" rtl="0" eaLnBrk="1" latinLnBrk="0" hangingPunct="1">
      <a:defRPr sz="1800" kern="1200">
        <a:solidFill>
          <a:schemeClr val="tx1"/>
        </a:solidFill>
        <a:latin typeface="+mn-lt"/>
        <a:ea typeface="+mn-ea"/>
        <a:cs typeface="+mn-cs"/>
      </a:defRPr>
    </a:lvl6pPr>
    <a:lvl7pPr marL="2742990" algn="l" defTabSz="914331" rtl="0" eaLnBrk="1" latinLnBrk="0" hangingPunct="1">
      <a:defRPr sz="1800" kern="1200">
        <a:solidFill>
          <a:schemeClr val="tx1"/>
        </a:solidFill>
        <a:latin typeface="+mn-lt"/>
        <a:ea typeface="+mn-ea"/>
        <a:cs typeface="+mn-cs"/>
      </a:defRPr>
    </a:lvl7pPr>
    <a:lvl8pPr marL="3200156" algn="l" defTabSz="914331" rtl="0" eaLnBrk="1" latinLnBrk="0" hangingPunct="1">
      <a:defRPr sz="1800" kern="1200">
        <a:solidFill>
          <a:schemeClr val="tx1"/>
        </a:solidFill>
        <a:latin typeface="+mn-lt"/>
        <a:ea typeface="+mn-ea"/>
        <a:cs typeface="+mn-cs"/>
      </a:defRPr>
    </a:lvl8pPr>
    <a:lvl9pPr marL="3657321" algn="l" defTabSz="914331"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4" autoAdjust="0"/>
    <p:restoredTop sz="84794" autoAdjust="0"/>
  </p:normalViewPr>
  <p:slideViewPr>
    <p:cSldViewPr>
      <p:cViewPr varScale="1">
        <p:scale>
          <a:sx n="62" d="100"/>
          <a:sy n="62" d="100"/>
        </p:scale>
        <p:origin x="-1416" y="-78"/>
      </p:cViewPr>
      <p:guideLst>
        <p:guide orient="horz" pos="2160"/>
        <p:guide pos="312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72EAF7-925E-4640-BCD9-20E5F5C281B8}" type="datetimeFigureOut">
              <a:rPr lang="en-SG" smtClean="0"/>
              <a:t>10/05/2015</a:t>
            </a:fld>
            <a:endParaRPr lang="en-SG" dirty="0"/>
          </a:p>
        </p:txBody>
      </p:sp>
      <p:sp>
        <p:nvSpPr>
          <p:cNvPr id="4" name="Slide Image Placeholder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en-SG"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AC16FF-D5F6-4CED-96DD-E9954C0857BF}" type="slidenum">
              <a:rPr lang="en-SG" smtClean="0"/>
              <a:t>‹#›</a:t>
            </a:fld>
            <a:endParaRPr lang="en-SG" dirty="0"/>
          </a:p>
        </p:txBody>
      </p:sp>
    </p:spTree>
    <p:extLst>
      <p:ext uri="{BB962C8B-B14F-4D97-AF65-F5344CB8AC3E}">
        <p14:creationId xmlns:p14="http://schemas.microsoft.com/office/powerpoint/2010/main" val="2280653807"/>
      </p:ext>
    </p:extLst>
  </p:cSld>
  <p:clrMap bg1="lt1" tx1="dk1" bg2="lt2" tx2="dk2" accent1="accent1" accent2="accent2" accent3="accent3" accent4="accent4" accent5="accent5" accent6="accent6" hlink="hlink" folHlink="folHlink"/>
  <p:notesStyle>
    <a:lvl1pPr marL="0" algn="l" defTabSz="914331" rtl="0" eaLnBrk="1" latinLnBrk="0" hangingPunct="1">
      <a:defRPr sz="1200" kern="1200">
        <a:solidFill>
          <a:schemeClr val="tx1"/>
        </a:solidFill>
        <a:latin typeface="+mn-lt"/>
        <a:ea typeface="+mn-ea"/>
        <a:cs typeface="+mn-cs"/>
      </a:defRPr>
    </a:lvl1pPr>
    <a:lvl2pPr marL="457165" algn="l" defTabSz="914331" rtl="0" eaLnBrk="1" latinLnBrk="0" hangingPunct="1">
      <a:defRPr sz="1200" kern="1200">
        <a:solidFill>
          <a:schemeClr val="tx1"/>
        </a:solidFill>
        <a:latin typeface="+mn-lt"/>
        <a:ea typeface="+mn-ea"/>
        <a:cs typeface="+mn-cs"/>
      </a:defRPr>
    </a:lvl2pPr>
    <a:lvl3pPr marL="914331" algn="l" defTabSz="914331" rtl="0" eaLnBrk="1" latinLnBrk="0" hangingPunct="1">
      <a:defRPr sz="1200" kern="1200">
        <a:solidFill>
          <a:schemeClr val="tx1"/>
        </a:solidFill>
        <a:latin typeface="+mn-lt"/>
        <a:ea typeface="+mn-ea"/>
        <a:cs typeface="+mn-cs"/>
      </a:defRPr>
    </a:lvl3pPr>
    <a:lvl4pPr marL="1371495" algn="l" defTabSz="914331" rtl="0" eaLnBrk="1" latinLnBrk="0" hangingPunct="1">
      <a:defRPr sz="1200" kern="1200">
        <a:solidFill>
          <a:schemeClr val="tx1"/>
        </a:solidFill>
        <a:latin typeface="+mn-lt"/>
        <a:ea typeface="+mn-ea"/>
        <a:cs typeface="+mn-cs"/>
      </a:defRPr>
    </a:lvl4pPr>
    <a:lvl5pPr marL="1828660" algn="l" defTabSz="914331" rtl="0" eaLnBrk="1" latinLnBrk="0" hangingPunct="1">
      <a:defRPr sz="1200" kern="1200">
        <a:solidFill>
          <a:schemeClr val="tx1"/>
        </a:solidFill>
        <a:latin typeface="+mn-lt"/>
        <a:ea typeface="+mn-ea"/>
        <a:cs typeface="+mn-cs"/>
      </a:defRPr>
    </a:lvl5pPr>
    <a:lvl6pPr marL="2285826" algn="l" defTabSz="914331" rtl="0" eaLnBrk="1" latinLnBrk="0" hangingPunct="1">
      <a:defRPr sz="1200" kern="1200">
        <a:solidFill>
          <a:schemeClr val="tx1"/>
        </a:solidFill>
        <a:latin typeface="+mn-lt"/>
        <a:ea typeface="+mn-ea"/>
        <a:cs typeface="+mn-cs"/>
      </a:defRPr>
    </a:lvl6pPr>
    <a:lvl7pPr marL="2742990" algn="l" defTabSz="914331" rtl="0" eaLnBrk="1" latinLnBrk="0" hangingPunct="1">
      <a:defRPr sz="1200" kern="1200">
        <a:solidFill>
          <a:schemeClr val="tx1"/>
        </a:solidFill>
        <a:latin typeface="+mn-lt"/>
        <a:ea typeface="+mn-ea"/>
        <a:cs typeface="+mn-cs"/>
      </a:defRPr>
    </a:lvl7pPr>
    <a:lvl8pPr marL="3200156" algn="l" defTabSz="914331" rtl="0" eaLnBrk="1" latinLnBrk="0" hangingPunct="1">
      <a:defRPr sz="1200" kern="1200">
        <a:solidFill>
          <a:schemeClr val="tx1"/>
        </a:solidFill>
        <a:latin typeface="+mn-lt"/>
        <a:ea typeface="+mn-ea"/>
        <a:cs typeface="+mn-cs"/>
      </a:defRPr>
    </a:lvl8pPr>
    <a:lvl9pPr marL="3657321" algn="l" defTabSz="91433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4AC16FF-D5F6-4CED-96DD-E9954C0857BF}" type="slidenum">
              <a:rPr lang="en-SG" smtClean="0"/>
              <a:t>9</a:t>
            </a:fld>
            <a:endParaRPr lang="en-SG" dirty="0"/>
          </a:p>
        </p:txBody>
      </p:sp>
    </p:spTree>
    <p:extLst>
      <p:ext uri="{BB962C8B-B14F-4D97-AF65-F5344CB8AC3E}">
        <p14:creationId xmlns:p14="http://schemas.microsoft.com/office/powerpoint/2010/main" val="829615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4AC16FF-D5F6-4CED-96DD-E9954C0857BF}" type="slidenum">
              <a:rPr lang="en-SG" smtClean="0"/>
              <a:t>10</a:t>
            </a:fld>
            <a:endParaRPr lang="en-SG" dirty="0"/>
          </a:p>
        </p:txBody>
      </p:sp>
    </p:spTree>
    <p:extLst>
      <p:ext uri="{BB962C8B-B14F-4D97-AF65-F5344CB8AC3E}">
        <p14:creationId xmlns:p14="http://schemas.microsoft.com/office/powerpoint/2010/main" val="2785582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4AC16FF-D5F6-4CED-96DD-E9954C0857BF}" type="slidenum">
              <a:rPr lang="en-SG" smtClean="0"/>
              <a:t>24</a:t>
            </a:fld>
            <a:endParaRPr lang="en-SG" dirty="0"/>
          </a:p>
        </p:txBody>
      </p:sp>
    </p:spTree>
    <p:extLst>
      <p:ext uri="{BB962C8B-B14F-4D97-AF65-F5344CB8AC3E}">
        <p14:creationId xmlns:p14="http://schemas.microsoft.com/office/powerpoint/2010/main" val="3374338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4AC16FF-D5F6-4CED-96DD-E9954C0857BF}" type="slidenum">
              <a:rPr lang="en-SG" smtClean="0"/>
              <a:t>25</a:t>
            </a:fld>
            <a:endParaRPr lang="en-SG" dirty="0"/>
          </a:p>
        </p:txBody>
      </p:sp>
    </p:spTree>
    <p:extLst>
      <p:ext uri="{BB962C8B-B14F-4D97-AF65-F5344CB8AC3E}">
        <p14:creationId xmlns:p14="http://schemas.microsoft.com/office/powerpoint/2010/main" val="2022454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4AC16FF-D5F6-4CED-96DD-E9954C0857BF}" type="slidenum">
              <a:rPr lang="en-SG" smtClean="0"/>
              <a:t>26</a:t>
            </a:fld>
            <a:endParaRPr lang="en-SG" dirty="0"/>
          </a:p>
        </p:txBody>
      </p:sp>
    </p:spTree>
    <p:extLst>
      <p:ext uri="{BB962C8B-B14F-4D97-AF65-F5344CB8AC3E}">
        <p14:creationId xmlns:p14="http://schemas.microsoft.com/office/powerpoint/2010/main" val="3187799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p:cNvSpPr/>
          <p:nvPr/>
        </p:nvSpPr>
        <p:spPr>
          <a:xfrm>
            <a:off x="0" y="0"/>
            <a:ext cx="990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 useBgFill="1">
        <p:nvSpPr>
          <p:cNvPr id="8" name="Rounded Rectangle 7"/>
          <p:cNvSpPr/>
          <p:nvPr/>
        </p:nvSpPr>
        <p:spPr>
          <a:xfrm>
            <a:off x="99060" y="101601"/>
            <a:ext cx="970788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
        <p:nvSpPr>
          <p:cNvPr id="9" name="Rectangle 8"/>
          <p:cNvSpPr/>
          <p:nvPr userDrawn="1"/>
        </p:nvSpPr>
        <p:spPr>
          <a:xfrm>
            <a:off x="740531" y="1844824"/>
            <a:ext cx="8502946" cy="374441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785C6-EBAF-49D5-AD4D-BABF4DFAAD59}" type="datetime1">
              <a:rPr lang="en-US" smtClean="0"/>
              <a:pPr/>
              <a:t>5/10/2015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099300" y="6356353"/>
            <a:ext cx="2311400" cy="365125"/>
          </a:xfrm>
          <a:prstGeom prst="rect">
            <a:avLst/>
          </a:prstGeom>
        </p:spPr>
        <p:txBody>
          <a:bodyPr lIns="91433" tIns="45717" rIns="91433" bIns="45717"/>
          <a:lstStyle/>
          <a:p>
            <a:fld id="{FA84A37A-AFC2-4A01-80A1-FC20F2C0D5B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7433511" y="228601"/>
            <a:ext cx="201422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marL="0" algn="ctr" defTabSz="914331" rtl="0" eaLnBrk="1" latinLnBrk="0" hangingPunct="1"/>
            <a:endParaRPr lang="en-US" sz="1800" kern="1200" dirty="0">
              <a:solidFill>
                <a:schemeClr val="lt1"/>
              </a:solidFill>
              <a:latin typeface="+mn-lt"/>
              <a:ea typeface="+mn-ea"/>
              <a:cs typeface="+mn-cs"/>
            </a:endParaRPr>
          </a:p>
        </p:txBody>
      </p:sp>
      <p:sp>
        <p:nvSpPr>
          <p:cNvPr id="8" name="Rectangle 7"/>
          <p:cNvSpPr/>
          <p:nvPr/>
        </p:nvSpPr>
        <p:spPr>
          <a:xfrm>
            <a:off x="7534829" y="351410"/>
            <a:ext cx="1811588"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
        <p:nvSpPr>
          <p:cNvPr id="2" name="Vertical Title 1"/>
          <p:cNvSpPr>
            <a:spLocks noGrp="1"/>
          </p:cNvSpPr>
          <p:nvPr>
            <p:ph type="title" orient="vert"/>
          </p:nvPr>
        </p:nvSpPr>
        <p:spPr>
          <a:xfrm>
            <a:off x="7635960" y="395430"/>
            <a:ext cx="1609325" cy="578898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95300" y="381001"/>
            <a:ext cx="6686550" cy="5791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404122-9A3A-4FD8-98B8-22631F32846C}" type="datetime1">
              <a:rPr lang="en-US" smtClean="0"/>
              <a:pPr/>
              <a:t>5/10/2015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099300" y="6356353"/>
            <a:ext cx="2311400" cy="365125"/>
          </a:xfrm>
          <a:prstGeom prst="rect">
            <a:avLst/>
          </a:prstGeom>
        </p:spPr>
        <p:txBody>
          <a:bodyPr lIns="91433" tIns="45717" rIns="91433" bIns="45717"/>
          <a:lstStyle/>
          <a:p>
            <a:fld id="{FA84A37A-AFC2-4A01-80A1-FC20F2C0D5B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800">
                <a:solidFill>
                  <a:schemeClr val="tx1"/>
                </a:solidFill>
                <a:latin typeface="Comic Sans MS" panose="030F0702030302020204" pitchFamily="66" charset="0"/>
              </a:defRPr>
            </a:lvl1pPr>
            <a:lvl2pPr>
              <a:defRPr sz="2400">
                <a:solidFill>
                  <a:schemeClr val="tx1"/>
                </a:solidFill>
                <a:latin typeface="Comic Sans MS" panose="030F0702030302020204" pitchFamily="66" charset="0"/>
              </a:defRPr>
            </a:lvl2pPr>
            <a:lvl3pPr>
              <a:defRPr sz="2000">
                <a:solidFill>
                  <a:schemeClr val="tx1"/>
                </a:solidFill>
                <a:latin typeface="Comic Sans MS" panose="030F0702030302020204" pitchFamily="66" charset="0"/>
              </a:defRPr>
            </a:lvl3pPr>
            <a:lvl4pPr>
              <a:defRPr sz="1800">
                <a:solidFill>
                  <a:schemeClr val="tx1"/>
                </a:solidFill>
                <a:latin typeface="Comic Sans MS" panose="030F0702030302020204" pitchFamily="66" charset="0"/>
              </a:defRPr>
            </a:lvl4pPr>
            <a:lvl5pPr>
              <a:defRPr sz="1800">
                <a:solidFill>
                  <a:schemeClr val="tx1"/>
                </a:solidFill>
                <a:latin typeface="Comic Sans MS" panose="030F0702030302020204" pitchFamily="66"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C259A7B8-0EC4-44C9-AFEF-25E144F11C06}" type="datetime1">
              <a:rPr lang="en-US" smtClean="0"/>
              <a:pPr/>
              <a:t>5/10/2015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099300" y="6356353"/>
            <a:ext cx="2311400" cy="365125"/>
          </a:xfrm>
          <a:prstGeom prst="rect">
            <a:avLst/>
          </a:prstGeom>
        </p:spPr>
        <p:txBody>
          <a:bodyPr lIns="91433" tIns="45717" rIns="91433" bIns="45717"/>
          <a:lstStyle/>
          <a:p>
            <a:fld id="{FA84A37A-AFC2-4A01-80A1-FC20F2C0D5BB}"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90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 useBgFill="1">
        <p:nvSpPr>
          <p:cNvPr id="8" name="Rounded Rectangle 7"/>
          <p:cNvSpPr/>
          <p:nvPr/>
        </p:nvSpPr>
        <p:spPr>
          <a:xfrm>
            <a:off x="99060" y="101601"/>
            <a:ext cx="970788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
        <p:nvSpPr>
          <p:cNvPr id="13" name="Rectangle 12"/>
          <p:cNvSpPr/>
          <p:nvPr/>
        </p:nvSpPr>
        <p:spPr>
          <a:xfrm>
            <a:off x="489642" y="2946400"/>
            <a:ext cx="8953923"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
        <p:nvSpPr>
          <p:cNvPr id="16" name="Rectangle 15"/>
          <p:cNvSpPr/>
          <p:nvPr/>
        </p:nvSpPr>
        <p:spPr>
          <a:xfrm>
            <a:off x="614962" y="3048000"/>
            <a:ext cx="8703283" cy="2245360"/>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
        <p:nvSpPr>
          <p:cNvPr id="2" name="Title 1"/>
          <p:cNvSpPr>
            <a:spLocks noGrp="1"/>
          </p:cNvSpPr>
          <p:nvPr>
            <p:ph type="title"/>
          </p:nvPr>
        </p:nvSpPr>
        <p:spPr>
          <a:xfrm>
            <a:off x="797827" y="3200401"/>
            <a:ext cx="8337550" cy="1295401"/>
          </a:xfrm>
        </p:spPr>
        <p:txBody>
          <a:bodyPr anchor="b" anchorCtr="0">
            <a:noAutofit/>
          </a:bodyPr>
          <a:lstStyle>
            <a:lvl1pPr algn="ctr" defTabSz="914331" rtl="0" eaLnBrk="1" latinLnBrk="0" hangingPunct="1">
              <a:spcBef>
                <a:spcPct val="0"/>
              </a:spcBef>
              <a:buNone/>
              <a:defRPr lang="en-US" sz="3900" kern="1200" cap="all" baseline="0" dirty="0">
                <a:solidFill>
                  <a:schemeClr val="accent1">
                    <a:lumMod val="50000"/>
                  </a:schemeClr>
                </a:solidFill>
                <a:latin typeface="+mj-lt"/>
                <a:ea typeface="+mj-ea"/>
                <a:cs typeface="+mj-cs"/>
              </a:defRPr>
            </a:lvl1pPr>
          </a:lstStyle>
          <a:p>
            <a:r>
              <a:rPr lang="en-US" dirty="0" smtClean="0"/>
              <a:t>Click to edit Master title style</a:t>
            </a:r>
            <a:endParaRPr lang="en-US" dirty="0"/>
          </a:p>
        </p:txBody>
      </p:sp>
      <p:sp>
        <p:nvSpPr>
          <p:cNvPr id="15" name="Rectangle 14"/>
          <p:cNvSpPr/>
          <p:nvPr/>
        </p:nvSpPr>
        <p:spPr>
          <a:xfrm>
            <a:off x="731787" y="4541522"/>
            <a:ext cx="846963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
        <p:nvSpPr>
          <p:cNvPr id="3" name="Text Placeholder 2"/>
          <p:cNvSpPr>
            <a:spLocks noGrp="1"/>
          </p:cNvSpPr>
          <p:nvPr>
            <p:ph type="body" idx="1"/>
          </p:nvPr>
        </p:nvSpPr>
        <p:spPr>
          <a:xfrm>
            <a:off x="797827" y="4607512"/>
            <a:ext cx="8337550" cy="523783"/>
          </a:xfrm>
        </p:spPr>
        <p:txBody>
          <a:bodyPr anchor="ctr">
            <a:normAutofit/>
          </a:bodyPr>
          <a:lstStyle>
            <a:lvl1pPr marL="0" indent="0" algn="ctr">
              <a:buNone/>
              <a:defRPr sz="2000" cap="all" spc="250" baseline="0">
                <a:solidFill>
                  <a:srgbClr val="FFFFFF"/>
                </a:solidFill>
              </a:defRPr>
            </a:lvl1pPr>
            <a:lvl2pPr marL="457165" indent="0">
              <a:buNone/>
              <a:defRPr sz="1800">
                <a:solidFill>
                  <a:schemeClr val="tx1">
                    <a:tint val="75000"/>
                  </a:schemeClr>
                </a:solidFill>
              </a:defRPr>
            </a:lvl2pPr>
            <a:lvl3pPr marL="914331" indent="0">
              <a:buNone/>
              <a:defRPr sz="1600">
                <a:solidFill>
                  <a:schemeClr val="tx1">
                    <a:tint val="75000"/>
                  </a:schemeClr>
                </a:solidFill>
              </a:defRPr>
            </a:lvl3pPr>
            <a:lvl4pPr marL="1371495" indent="0">
              <a:buNone/>
              <a:defRPr sz="1400">
                <a:solidFill>
                  <a:schemeClr val="tx1">
                    <a:tint val="75000"/>
                  </a:schemeClr>
                </a:solidFill>
              </a:defRPr>
            </a:lvl4pPr>
            <a:lvl5pPr marL="1828660" indent="0">
              <a:buNone/>
              <a:defRPr sz="1400">
                <a:solidFill>
                  <a:schemeClr val="tx1">
                    <a:tint val="75000"/>
                  </a:schemeClr>
                </a:solidFill>
              </a:defRPr>
            </a:lvl5pPr>
            <a:lvl6pPr marL="2285826" indent="0">
              <a:buNone/>
              <a:defRPr sz="1400">
                <a:solidFill>
                  <a:schemeClr val="tx1">
                    <a:tint val="75000"/>
                  </a:schemeClr>
                </a:solidFill>
              </a:defRPr>
            </a:lvl6pPr>
            <a:lvl7pPr marL="2742990" indent="0">
              <a:buNone/>
              <a:defRPr sz="1400">
                <a:solidFill>
                  <a:schemeClr val="tx1">
                    <a:tint val="75000"/>
                  </a:schemeClr>
                </a:solidFill>
              </a:defRPr>
            </a:lvl7pPr>
            <a:lvl8pPr marL="3200156" indent="0">
              <a:buNone/>
              <a:defRPr sz="1400">
                <a:solidFill>
                  <a:schemeClr val="tx1">
                    <a:tint val="75000"/>
                  </a:schemeClr>
                </a:solidFill>
              </a:defRPr>
            </a:lvl8pPr>
            <a:lvl9pPr marL="3657321" indent="0">
              <a:buNone/>
              <a:defRPr sz="1400">
                <a:solidFill>
                  <a:schemeClr val="tx1">
                    <a:tint val="75000"/>
                  </a:schemeClr>
                </a:solidFill>
              </a:defRPr>
            </a:lvl9pPr>
          </a:lstStyle>
          <a:p>
            <a:pPr lvl="0"/>
            <a:r>
              <a:rPr lang="en-US" smtClean="0"/>
              <a:t>Click to edit Master text styles</a:t>
            </a:r>
          </a:p>
        </p:txBody>
      </p:sp>
      <p:sp>
        <p:nvSpPr>
          <p:cNvPr id="14" name="Rectangle 13"/>
          <p:cNvSpPr/>
          <p:nvPr/>
        </p:nvSpPr>
        <p:spPr>
          <a:xfrm>
            <a:off x="732070" y="3124200"/>
            <a:ext cx="8469066"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1640" y="408374"/>
            <a:ext cx="8949061" cy="103942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61639" y="1719071"/>
            <a:ext cx="437515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35550" y="1719071"/>
            <a:ext cx="437515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72AE48-94E6-46E0-BE32-5F0716DE9115}" type="datetime1">
              <a:rPr lang="en-US" smtClean="0"/>
              <a:pPr/>
              <a:t>5/10/2015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7099300" y="6356353"/>
            <a:ext cx="2311400" cy="365125"/>
          </a:xfrm>
          <a:prstGeom prst="rect">
            <a:avLst/>
          </a:prstGeom>
        </p:spPr>
        <p:txBody>
          <a:bodyPr lIns="91433" tIns="45717" rIns="91433" bIns="45717"/>
          <a:lstStyle/>
          <a:p>
            <a:fld id="{FA84A37A-AFC2-4A01-80A1-FC20F2C0D5BB}"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1640" y="408374"/>
            <a:ext cx="8949061" cy="103942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61639" y="1722439"/>
            <a:ext cx="4376870" cy="639762"/>
          </a:xfrm>
        </p:spPr>
        <p:txBody>
          <a:bodyPr anchor="b">
            <a:noAutofit/>
          </a:bodyPr>
          <a:lstStyle>
            <a:lvl1pPr marL="0" indent="0" algn="ctr">
              <a:buNone/>
              <a:defRPr sz="2100" b="1"/>
            </a:lvl1pPr>
            <a:lvl2pPr marL="457165" indent="0">
              <a:buNone/>
              <a:defRPr sz="2000" b="1"/>
            </a:lvl2pPr>
            <a:lvl3pPr marL="914331" indent="0">
              <a:buNone/>
              <a:defRPr sz="1800" b="1"/>
            </a:lvl3pPr>
            <a:lvl4pPr marL="1371495" indent="0">
              <a:buNone/>
              <a:defRPr sz="1600" b="1"/>
            </a:lvl4pPr>
            <a:lvl5pPr marL="1828660" indent="0">
              <a:buNone/>
              <a:defRPr sz="1600" b="1"/>
            </a:lvl5pPr>
            <a:lvl6pPr marL="2285826" indent="0">
              <a:buNone/>
              <a:defRPr sz="1600" b="1"/>
            </a:lvl6pPr>
            <a:lvl7pPr marL="2742990" indent="0">
              <a:buNone/>
              <a:defRPr sz="1600" b="1"/>
            </a:lvl7pPr>
            <a:lvl8pPr marL="3200156" indent="0">
              <a:buNone/>
              <a:defRPr sz="1600" b="1"/>
            </a:lvl8pPr>
            <a:lvl9pPr marL="365732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61639" y="2438401"/>
            <a:ext cx="4376870"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32112" y="1722439"/>
            <a:ext cx="4378590" cy="639762"/>
          </a:xfrm>
        </p:spPr>
        <p:txBody>
          <a:bodyPr anchor="b">
            <a:noAutofit/>
          </a:bodyPr>
          <a:lstStyle>
            <a:lvl1pPr marL="0" indent="0" algn="ctr">
              <a:buNone/>
              <a:defRPr sz="2100" b="1"/>
            </a:lvl1pPr>
            <a:lvl2pPr marL="457165" indent="0">
              <a:buNone/>
              <a:defRPr sz="2000" b="1"/>
            </a:lvl2pPr>
            <a:lvl3pPr marL="914331" indent="0">
              <a:buNone/>
              <a:defRPr sz="1800" b="1"/>
            </a:lvl3pPr>
            <a:lvl4pPr marL="1371495" indent="0">
              <a:buNone/>
              <a:defRPr sz="1600" b="1"/>
            </a:lvl4pPr>
            <a:lvl5pPr marL="1828660" indent="0">
              <a:buNone/>
              <a:defRPr sz="1600" b="1"/>
            </a:lvl5pPr>
            <a:lvl6pPr marL="2285826" indent="0">
              <a:buNone/>
              <a:defRPr sz="1600" b="1"/>
            </a:lvl6pPr>
            <a:lvl7pPr marL="2742990" indent="0">
              <a:buNone/>
              <a:defRPr sz="1600" b="1"/>
            </a:lvl7pPr>
            <a:lvl8pPr marL="3200156" indent="0">
              <a:buNone/>
              <a:defRPr sz="1600" b="1"/>
            </a:lvl8pPr>
            <a:lvl9pPr marL="365732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112" y="2438401"/>
            <a:ext cx="4378590"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884C285-8BCE-48FC-97D9-E2837AF38351}" type="datetime1">
              <a:rPr lang="en-US" smtClean="0"/>
              <a:pPr/>
              <a:t>5/10/2015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7099300" y="6356353"/>
            <a:ext cx="2311400" cy="365125"/>
          </a:xfrm>
          <a:prstGeom prst="rect">
            <a:avLst/>
          </a:prstGeom>
        </p:spPr>
        <p:txBody>
          <a:bodyPr lIns="91433" tIns="45717" rIns="91433" bIns="45717"/>
          <a:lstStyle/>
          <a:p>
            <a:fld id="{FA84A37A-AFC2-4A01-80A1-FC20F2C0D5B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70D3E6-EF16-4488-94A4-211508FE4682}" type="datetime1">
              <a:rPr lang="en-US" smtClean="0"/>
              <a:pPr/>
              <a:t>5/10/2015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7099300" y="6356353"/>
            <a:ext cx="2311400" cy="365125"/>
          </a:xfrm>
          <a:prstGeom prst="rect">
            <a:avLst/>
          </a:prstGeom>
        </p:spPr>
        <p:txBody>
          <a:bodyPr lIns="91433" tIns="45717" rIns="91433" bIns="45717"/>
          <a:lstStyle/>
          <a:p>
            <a:fld id="{FA84A37A-AFC2-4A01-80A1-FC20F2C0D5B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90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 useBgFill="1">
        <p:nvSpPr>
          <p:cNvPr id="11" name="Rounded Rectangle 10"/>
          <p:cNvSpPr/>
          <p:nvPr/>
        </p:nvSpPr>
        <p:spPr>
          <a:xfrm>
            <a:off x="99060" y="101601"/>
            <a:ext cx="970788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
        <p:nvSpPr>
          <p:cNvPr id="2" name="Date Placeholder 1"/>
          <p:cNvSpPr>
            <a:spLocks noGrp="1"/>
          </p:cNvSpPr>
          <p:nvPr>
            <p:ph type="dt" sz="half" idx="10"/>
          </p:nvPr>
        </p:nvSpPr>
        <p:spPr/>
        <p:txBody>
          <a:bodyPr/>
          <a:lstStyle/>
          <a:p>
            <a:fld id="{7077FB3B-20DA-4D0E-BF16-8262B7156612}" type="datetime1">
              <a:rPr lang="en-US" smtClean="0"/>
              <a:pPr/>
              <a:t>5/10/2015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7099300" y="6356353"/>
            <a:ext cx="2311400" cy="365125"/>
          </a:xfrm>
          <a:prstGeom prst="rect">
            <a:avLst/>
          </a:prstGeom>
        </p:spPr>
        <p:txBody>
          <a:bodyPr lIns="91433" tIns="45717" rIns="91433" bIns="45717"/>
          <a:lstStyle/>
          <a:p>
            <a:fld id="{FA84A37A-AFC2-4A01-80A1-FC20F2C0D5BB}"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90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 useBgFill="1">
        <p:nvSpPr>
          <p:cNvPr id="12" name="Rounded Rectangle 11"/>
          <p:cNvSpPr/>
          <p:nvPr/>
        </p:nvSpPr>
        <p:spPr>
          <a:xfrm>
            <a:off x="99060" y="101601"/>
            <a:ext cx="970788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
        <p:nvSpPr>
          <p:cNvPr id="3" name="Content Placeholder 2"/>
          <p:cNvSpPr>
            <a:spLocks noGrp="1"/>
          </p:cNvSpPr>
          <p:nvPr>
            <p:ph idx="1"/>
          </p:nvPr>
        </p:nvSpPr>
        <p:spPr>
          <a:xfrm>
            <a:off x="4210050" y="685800"/>
            <a:ext cx="4953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C273C2C-6BD0-40EC-8D8D-4D51F089C5EB}" type="datetime1">
              <a:rPr lang="en-US" smtClean="0"/>
              <a:pPr/>
              <a:t>5/10/2015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7099300" y="6356353"/>
            <a:ext cx="2311400" cy="365125"/>
          </a:xfrm>
          <a:prstGeom prst="rect">
            <a:avLst/>
          </a:prstGeom>
        </p:spPr>
        <p:txBody>
          <a:bodyPr lIns="91433" tIns="45717" rIns="91433" bIns="45717"/>
          <a:lstStyle/>
          <a:p>
            <a:fld id="{FA84A37A-AFC2-4A01-80A1-FC20F2C0D5BB}" type="slidenum">
              <a:rPr lang="en-US" smtClean="0"/>
              <a:pPr/>
              <a:t>‹#›</a:t>
            </a:fld>
            <a:endParaRPr lang="en-US" dirty="0"/>
          </a:p>
        </p:txBody>
      </p:sp>
      <p:sp>
        <p:nvSpPr>
          <p:cNvPr id="8" name="Rectangle 7"/>
          <p:cNvSpPr/>
          <p:nvPr/>
        </p:nvSpPr>
        <p:spPr>
          <a:xfrm>
            <a:off x="606703" y="1505712"/>
            <a:ext cx="2942947"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
        <p:nvSpPr>
          <p:cNvPr id="10" name="Rectangle 9"/>
          <p:cNvSpPr/>
          <p:nvPr/>
        </p:nvSpPr>
        <p:spPr>
          <a:xfrm>
            <a:off x="733081" y="1642473"/>
            <a:ext cx="2690192"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
        <p:nvSpPr>
          <p:cNvPr id="4" name="Text Placeholder 3"/>
          <p:cNvSpPr>
            <a:spLocks noGrp="1"/>
          </p:cNvSpPr>
          <p:nvPr>
            <p:ph type="body" sz="half" idx="2"/>
          </p:nvPr>
        </p:nvSpPr>
        <p:spPr>
          <a:xfrm>
            <a:off x="833083" y="2971800"/>
            <a:ext cx="2490187" cy="1752600"/>
          </a:xfrm>
        </p:spPr>
        <p:txBody>
          <a:bodyPr/>
          <a:lstStyle>
            <a:lvl1pPr marL="0" indent="0">
              <a:spcBef>
                <a:spcPts val="401"/>
              </a:spcBef>
              <a:buNone/>
              <a:defRPr sz="1400">
                <a:solidFill>
                  <a:schemeClr val="accent1">
                    <a:lumMod val="50000"/>
                  </a:schemeClr>
                </a:solidFill>
              </a:defRPr>
            </a:lvl1pPr>
            <a:lvl2pPr marL="457165" indent="0">
              <a:buNone/>
              <a:defRPr sz="1200"/>
            </a:lvl2pPr>
            <a:lvl3pPr marL="914331" indent="0">
              <a:buNone/>
              <a:defRPr sz="1000"/>
            </a:lvl3pPr>
            <a:lvl4pPr marL="1371495" indent="0">
              <a:buNone/>
              <a:defRPr sz="900"/>
            </a:lvl4pPr>
            <a:lvl5pPr marL="1828660" indent="0">
              <a:buNone/>
              <a:defRPr sz="900"/>
            </a:lvl5pPr>
            <a:lvl6pPr marL="2285826" indent="0">
              <a:buNone/>
              <a:defRPr sz="900"/>
            </a:lvl6pPr>
            <a:lvl7pPr marL="2742990" indent="0">
              <a:buNone/>
              <a:defRPr sz="900"/>
            </a:lvl7pPr>
            <a:lvl8pPr marL="3200156" indent="0">
              <a:buNone/>
              <a:defRPr sz="900"/>
            </a:lvl8pPr>
            <a:lvl9pPr marL="3657321" indent="0">
              <a:buNone/>
              <a:defRPr sz="900"/>
            </a:lvl9pPr>
          </a:lstStyle>
          <a:p>
            <a:pPr lvl="0"/>
            <a:r>
              <a:rPr lang="en-US" smtClean="0"/>
              <a:t>Click to edit Master text styles</a:t>
            </a:r>
          </a:p>
        </p:txBody>
      </p:sp>
      <p:sp>
        <p:nvSpPr>
          <p:cNvPr id="2" name="Title 1"/>
          <p:cNvSpPr>
            <a:spLocks noGrp="1"/>
          </p:cNvSpPr>
          <p:nvPr>
            <p:ph type="title"/>
          </p:nvPr>
        </p:nvSpPr>
        <p:spPr>
          <a:xfrm>
            <a:off x="833083" y="1734313"/>
            <a:ext cx="2490187" cy="1191620"/>
          </a:xfrm>
        </p:spPr>
        <p:txBody>
          <a:bodyPr anchor="b">
            <a:normAutofit/>
          </a:bodyPr>
          <a:lstStyle>
            <a:lvl1pPr algn="l">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90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 useBgFill="1">
        <p:nvSpPr>
          <p:cNvPr id="9" name="Rounded Rectangle 8"/>
          <p:cNvSpPr/>
          <p:nvPr/>
        </p:nvSpPr>
        <p:spPr>
          <a:xfrm>
            <a:off x="99060" y="101601"/>
            <a:ext cx="970788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
        <p:nvSpPr>
          <p:cNvPr id="3" name="Picture Placeholder 2"/>
          <p:cNvSpPr>
            <a:spLocks noGrp="1"/>
          </p:cNvSpPr>
          <p:nvPr>
            <p:ph type="pic" idx="1"/>
          </p:nvPr>
        </p:nvSpPr>
        <p:spPr>
          <a:xfrm>
            <a:off x="742950" y="621438"/>
            <a:ext cx="8420100" cy="4331564"/>
          </a:xfrm>
          <a:solidFill>
            <a:schemeClr val="bg2"/>
          </a:solidFill>
          <a:ln>
            <a:noFill/>
          </a:ln>
          <a:effectLst>
            <a:softEdge rad="12700"/>
          </a:effectLst>
        </p:spPr>
        <p:txBody>
          <a:bodyPr/>
          <a:lstStyle>
            <a:lvl1pPr marL="0" indent="0">
              <a:buNone/>
              <a:defRPr sz="3200"/>
            </a:lvl1pPr>
            <a:lvl2pPr marL="457165" indent="0">
              <a:buNone/>
              <a:defRPr sz="2800"/>
            </a:lvl2pPr>
            <a:lvl3pPr marL="914331" indent="0">
              <a:buNone/>
              <a:defRPr sz="2400"/>
            </a:lvl3pPr>
            <a:lvl4pPr marL="1371495" indent="0">
              <a:buNone/>
              <a:defRPr sz="2000"/>
            </a:lvl4pPr>
            <a:lvl5pPr marL="1828660" indent="0">
              <a:buNone/>
              <a:defRPr sz="2000"/>
            </a:lvl5pPr>
            <a:lvl6pPr marL="2285826" indent="0">
              <a:buNone/>
              <a:defRPr sz="2000"/>
            </a:lvl6pPr>
            <a:lvl7pPr marL="2742990" indent="0">
              <a:buNone/>
              <a:defRPr sz="2000"/>
            </a:lvl7pPr>
            <a:lvl8pPr marL="3200156" indent="0">
              <a:buNone/>
              <a:defRPr sz="2000"/>
            </a:lvl8pPr>
            <a:lvl9pPr marL="3657321" indent="0">
              <a:buNone/>
              <a:defRPr sz="2000"/>
            </a:lvl9pPr>
          </a:lstStyle>
          <a:p>
            <a:r>
              <a:rPr lang="en-US" dirty="0" smtClean="0"/>
              <a:t>Click icon to add picture</a:t>
            </a:r>
            <a:endParaRPr lang="en-US" dirty="0"/>
          </a:p>
        </p:txBody>
      </p:sp>
      <p:sp>
        <p:nvSpPr>
          <p:cNvPr id="5" name="Date Placeholder 4"/>
          <p:cNvSpPr>
            <a:spLocks noGrp="1"/>
          </p:cNvSpPr>
          <p:nvPr>
            <p:ph type="dt" sz="half" idx="10"/>
          </p:nvPr>
        </p:nvSpPr>
        <p:spPr/>
        <p:txBody>
          <a:bodyPr/>
          <a:lstStyle/>
          <a:p>
            <a:fld id="{2D377F5C-EDA7-4864-9756-35769B0E62CF}" type="datetime1">
              <a:rPr lang="en-US" smtClean="0"/>
              <a:pPr/>
              <a:t>5/10/2015</a:t>
            </a:fld>
            <a:endParaRPr lang="en-US" dirty="0"/>
          </a:p>
        </p:txBody>
      </p:sp>
      <p:sp>
        <p:nvSpPr>
          <p:cNvPr id="7" name="Slide Number Placeholder 6"/>
          <p:cNvSpPr>
            <a:spLocks noGrp="1"/>
          </p:cNvSpPr>
          <p:nvPr>
            <p:ph type="sldNum" sz="quarter" idx="12"/>
          </p:nvPr>
        </p:nvSpPr>
        <p:spPr>
          <a:xfrm>
            <a:off x="7099300" y="6356353"/>
            <a:ext cx="2311400" cy="365125"/>
          </a:xfrm>
          <a:prstGeom prst="rect">
            <a:avLst/>
          </a:prstGeom>
        </p:spPr>
        <p:txBody>
          <a:bodyPr lIns="91433" tIns="45717" rIns="91433" bIns="45717"/>
          <a:lstStyle/>
          <a:p>
            <a:fld id="{FA84A37A-AFC2-4A01-80A1-FC20F2C0D5BB}" type="slidenum">
              <a:rPr lang="en-US" smtClean="0"/>
              <a:pPr/>
              <a:t>‹#›</a:t>
            </a:fld>
            <a:endParaRPr lang="en-US" dirty="0"/>
          </a:p>
        </p:txBody>
      </p:sp>
      <p:sp>
        <p:nvSpPr>
          <p:cNvPr id="10" name="Rectangle 9"/>
          <p:cNvSpPr/>
          <p:nvPr/>
        </p:nvSpPr>
        <p:spPr>
          <a:xfrm>
            <a:off x="742950" y="4953000"/>
            <a:ext cx="84201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
        <p:nvSpPr>
          <p:cNvPr id="12" name="Rectangle 11"/>
          <p:cNvSpPr/>
          <p:nvPr/>
        </p:nvSpPr>
        <p:spPr>
          <a:xfrm>
            <a:off x="825501" y="5029201"/>
            <a:ext cx="8234162"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990600" y="5638800"/>
            <a:ext cx="793922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
        <p:nvSpPr>
          <p:cNvPr id="11" name="Rectangle 10"/>
          <p:cNvSpPr/>
          <p:nvPr/>
        </p:nvSpPr>
        <p:spPr>
          <a:xfrm>
            <a:off x="656055" y="5074920"/>
            <a:ext cx="8608314"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
        <p:nvSpPr>
          <p:cNvPr id="4" name="Text Placeholder 3"/>
          <p:cNvSpPr>
            <a:spLocks noGrp="1"/>
          </p:cNvSpPr>
          <p:nvPr>
            <p:ph type="body" sz="half" idx="2"/>
          </p:nvPr>
        </p:nvSpPr>
        <p:spPr>
          <a:xfrm>
            <a:off x="1035980" y="5656558"/>
            <a:ext cx="7848464" cy="401716"/>
          </a:xfrm>
        </p:spPr>
        <p:txBody>
          <a:bodyPr anchor="ctr">
            <a:normAutofit/>
          </a:bodyPr>
          <a:lstStyle>
            <a:lvl1pPr marL="0" indent="0" algn="ctr">
              <a:buNone/>
              <a:defRPr sz="1500" cap="all" spc="250" baseline="0">
                <a:solidFill>
                  <a:srgbClr val="FFFFFF"/>
                </a:solidFill>
              </a:defRPr>
            </a:lvl1pPr>
            <a:lvl2pPr marL="457165" indent="0">
              <a:buNone/>
              <a:defRPr sz="1200"/>
            </a:lvl2pPr>
            <a:lvl3pPr marL="914331" indent="0">
              <a:buNone/>
              <a:defRPr sz="1000"/>
            </a:lvl3pPr>
            <a:lvl4pPr marL="1371495" indent="0">
              <a:buNone/>
              <a:defRPr sz="900"/>
            </a:lvl4pPr>
            <a:lvl5pPr marL="1828660" indent="0">
              <a:buNone/>
              <a:defRPr sz="900"/>
            </a:lvl5pPr>
            <a:lvl6pPr marL="2285826" indent="0">
              <a:buNone/>
              <a:defRPr sz="900"/>
            </a:lvl6pPr>
            <a:lvl7pPr marL="2742990" indent="0">
              <a:buNone/>
              <a:defRPr sz="900"/>
            </a:lvl7pPr>
            <a:lvl8pPr marL="3200156" indent="0">
              <a:buNone/>
              <a:defRPr sz="900"/>
            </a:lvl8pPr>
            <a:lvl9pPr marL="3657321" indent="0">
              <a:buNone/>
              <a:defRPr sz="900"/>
            </a:lvl9pPr>
          </a:lstStyle>
          <a:p>
            <a:pPr lvl="0"/>
            <a:r>
              <a:rPr lang="en-US" smtClean="0"/>
              <a:t>Click to edit Master text styles</a:t>
            </a:r>
          </a:p>
        </p:txBody>
      </p:sp>
      <p:sp>
        <p:nvSpPr>
          <p:cNvPr id="2" name="Title 1"/>
          <p:cNvSpPr>
            <a:spLocks noGrp="1"/>
          </p:cNvSpPr>
          <p:nvPr>
            <p:ph type="title"/>
          </p:nvPr>
        </p:nvSpPr>
        <p:spPr>
          <a:xfrm>
            <a:off x="990600" y="5105402"/>
            <a:ext cx="7939224" cy="523043"/>
          </a:xfrm>
        </p:spPr>
        <p:txBody>
          <a:bodyPr anchor="ctr" anchorCtr="0"/>
          <a:lstStyle>
            <a:lvl1pPr algn="ctr">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90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 useBgFill="1">
        <p:nvSpPr>
          <p:cNvPr id="7" name="Rounded Rectangle 6"/>
          <p:cNvSpPr/>
          <p:nvPr/>
        </p:nvSpPr>
        <p:spPr>
          <a:xfrm>
            <a:off x="99060" y="101601"/>
            <a:ext cx="970788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p>
        </p:txBody>
      </p:sp>
      <p:sp>
        <p:nvSpPr>
          <p:cNvPr id="3" name="Text Placeholder 2"/>
          <p:cNvSpPr>
            <a:spLocks noGrp="1"/>
          </p:cNvSpPr>
          <p:nvPr>
            <p:ph type="body" idx="1"/>
          </p:nvPr>
        </p:nvSpPr>
        <p:spPr>
          <a:xfrm>
            <a:off x="495300" y="1752601"/>
            <a:ext cx="8915400" cy="4373563"/>
          </a:xfrm>
          <a:prstGeom prst="rect">
            <a:avLst/>
          </a:prstGeom>
        </p:spPr>
        <p:txBody>
          <a:bodyPr vert="horz" lIns="91433" tIns="45717" rIns="91433" bIns="4571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95300" y="6356353"/>
            <a:ext cx="2311400" cy="365125"/>
          </a:xfrm>
          <a:prstGeom prst="rect">
            <a:avLst/>
          </a:prstGeom>
        </p:spPr>
        <p:txBody>
          <a:bodyPr vert="horz" lIns="91433" tIns="45717" rIns="91433" bIns="45717" rtlCol="0" anchor="ctr"/>
          <a:lstStyle>
            <a:lvl1pPr algn="l">
              <a:defRPr sz="1200">
                <a:solidFill>
                  <a:schemeClr val="tx2"/>
                </a:solidFill>
              </a:defRPr>
            </a:lvl1pPr>
          </a:lstStyle>
          <a:p>
            <a:fld id="{88B99C93-F56F-46AB-9EB8-53614A95B15F}" type="datetime1">
              <a:rPr lang="en-US" smtClean="0"/>
              <a:pPr/>
              <a:t>5/10/2015</a:t>
            </a:fld>
            <a:endParaRPr lang="en-US" dirty="0"/>
          </a:p>
        </p:txBody>
      </p:sp>
      <p:sp>
        <p:nvSpPr>
          <p:cNvPr id="5" name="Footer Placeholder 4"/>
          <p:cNvSpPr>
            <a:spLocks noGrp="1"/>
          </p:cNvSpPr>
          <p:nvPr>
            <p:ph type="ftr" sz="quarter" idx="3"/>
          </p:nvPr>
        </p:nvSpPr>
        <p:spPr>
          <a:xfrm>
            <a:off x="3384550" y="6356353"/>
            <a:ext cx="3136900" cy="365125"/>
          </a:xfrm>
          <a:prstGeom prst="rect">
            <a:avLst/>
          </a:prstGeom>
        </p:spPr>
        <p:txBody>
          <a:bodyPr vert="horz" lIns="91433" tIns="45717" rIns="91433" bIns="45717" rtlCol="0" anchor="ctr"/>
          <a:lstStyle>
            <a:lvl1pPr algn="ctr">
              <a:defRPr sz="1200">
                <a:solidFill>
                  <a:schemeClr val="tx2"/>
                </a:solidFill>
              </a:defRPr>
            </a:lvl1pPr>
          </a:lstStyle>
          <a:p>
            <a:endParaRPr lang="en-US" dirty="0"/>
          </a:p>
        </p:txBody>
      </p:sp>
      <p:sp>
        <p:nvSpPr>
          <p:cNvPr id="9" name="Rectangle 8"/>
          <p:cNvSpPr/>
          <p:nvPr/>
        </p:nvSpPr>
        <p:spPr>
          <a:xfrm>
            <a:off x="297180" y="278166"/>
            <a:ext cx="931164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marL="0" algn="ctr" defTabSz="914331" rtl="0" eaLnBrk="1" latinLnBrk="0" hangingPunct="1"/>
            <a:endParaRPr lang="en-US" sz="1800" kern="1200" dirty="0">
              <a:solidFill>
                <a:schemeClr val="lt1"/>
              </a:solidFill>
              <a:latin typeface="+mn-lt"/>
              <a:ea typeface="+mn-ea"/>
              <a:cs typeface="+mn-cs"/>
            </a:endParaRPr>
          </a:p>
        </p:txBody>
      </p:sp>
      <p:sp>
        <p:nvSpPr>
          <p:cNvPr id="10" name="Rectangle 9"/>
          <p:cNvSpPr/>
          <p:nvPr/>
        </p:nvSpPr>
        <p:spPr>
          <a:xfrm>
            <a:off x="403936" y="372863"/>
            <a:ext cx="9078897"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dirty="0">
              <a:latin typeface="Comic Sans MS" panose="030F0702030302020204" pitchFamily="66" charset="0"/>
            </a:endParaRPr>
          </a:p>
        </p:txBody>
      </p:sp>
      <p:sp>
        <p:nvSpPr>
          <p:cNvPr id="2" name="Title Placeholder 1"/>
          <p:cNvSpPr>
            <a:spLocks noGrp="1"/>
          </p:cNvSpPr>
          <p:nvPr>
            <p:ph type="title"/>
          </p:nvPr>
        </p:nvSpPr>
        <p:spPr>
          <a:xfrm>
            <a:off x="461640" y="408374"/>
            <a:ext cx="8949061" cy="1039427"/>
          </a:xfrm>
          <a:prstGeom prst="rect">
            <a:avLst/>
          </a:prstGeom>
        </p:spPr>
        <p:txBody>
          <a:bodyPr vert="horz" lIns="91433" tIns="45717" rIns="91433" bIns="45717" rtlCol="0" anchor="ctr">
            <a:normAutofit/>
          </a:bodyPr>
          <a:lstStyle/>
          <a:p>
            <a:r>
              <a:rPr lang="en-US" dirty="0" smtClean="0"/>
              <a:t>Click to edit Master title style</a:t>
            </a:r>
            <a:endParaRPr lang="en-US" dirty="0"/>
          </a:p>
        </p:txBody>
      </p:sp>
      <p:pic>
        <p:nvPicPr>
          <p:cNvPr id="11" name="Picture 10" descr="NTU Logo"/>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8180069" y="6264697"/>
            <a:ext cx="1499567" cy="476672"/>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iming>
    <p:tnLst>
      <p:par>
        <p:cTn id="1" dur="indefinite" restart="never" nodeType="tmRoot"/>
      </p:par>
    </p:tnLst>
  </p:timing>
  <p:txStyles>
    <p:titleStyle>
      <a:lvl1pPr algn="ctr" defTabSz="914331" rtl="0" eaLnBrk="1" latinLnBrk="0" hangingPunct="1">
        <a:spcBef>
          <a:spcPct val="0"/>
        </a:spcBef>
        <a:buNone/>
        <a:defRPr sz="4900" u="sng" kern="1200" cap="all" baseline="0">
          <a:solidFill>
            <a:schemeClr val="tx1"/>
          </a:solidFill>
          <a:latin typeface="Bernard MT Condensed" panose="02050806060905020404" pitchFamily="18" charset="0"/>
          <a:ea typeface="+mj-ea"/>
          <a:cs typeface="+mj-cs"/>
        </a:defRPr>
      </a:lvl1pPr>
    </p:titleStyle>
    <p:bodyStyle>
      <a:lvl1pPr marL="342874" indent="-228582" algn="l" defTabSz="914331" rtl="0" eaLnBrk="1" latinLnBrk="0" hangingPunct="1">
        <a:spcBef>
          <a:spcPct val="20000"/>
        </a:spcBef>
        <a:buClr>
          <a:schemeClr val="accent1"/>
        </a:buClr>
        <a:buFont typeface="Arial" pitchFamily="34" charset="0"/>
        <a:buChar char="•"/>
        <a:defRPr sz="2800" kern="1200">
          <a:solidFill>
            <a:schemeClr val="tx1"/>
          </a:solidFill>
          <a:latin typeface="Comic Sans MS" panose="030F0702030302020204" pitchFamily="66" charset="0"/>
          <a:ea typeface="+mn-ea"/>
          <a:cs typeface="+mn-cs"/>
        </a:defRPr>
      </a:lvl1pPr>
      <a:lvl2pPr marL="640031" indent="-228582" algn="l" defTabSz="914331" rtl="0" eaLnBrk="1" latinLnBrk="0" hangingPunct="1">
        <a:spcBef>
          <a:spcPct val="20000"/>
        </a:spcBef>
        <a:buClr>
          <a:schemeClr val="accent2"/>
        </a:buClr>
        <a:buFont typeface="Arial" pitchFamily="34" charset="0"/>
        <a:buChar char="•"/>
        <a:defRPr sz="2400" kern="1200">
          <a:solidFill>
            <a:schemeClr val="tx1"/>
          </a:solidFill>
          <a:latin typeface="Comic Sans MS" panose="030F0702030302020204" pitchFamily="66" charset="0"/>
          <a:ea typeface="+mn-ea"/>
          <a:cs typeface="+mn-cs"/>
        </a:defRPr>
      </a:lvl2pPr>
      <a:lvl3pPr marL="914331" indent="-228582" algn="l" defTabSz="914331" rtl="0" eaLnBrk="1" latinLnBrk="0" hangingPunct="1">
        <a:spcBef>
          <a:spcPct val="20000"/>
        </a:spcBef>
        <a:buClr>
          <a:schemeClr val="accent3"/>
        </a:buClr>
        <a:buFont typeface="Arial" pitchFamily="34" charset="0"/>
        <a:buChar char="•"/>
        <a:defRPr sz="2000" kern="1200">
          <a:solidFill>
            <a:schemeClr val="tx1"/>
          </a:solidFill>
          <a:latin typeface="Comic Sans MS" panose="030F0702030302020204" pitchFamily="66" charset="0"/>
          <a:ea typeface="+mn-ea"/>
          <a:cs typeface="+mn-cs"/>
        </a:defRPr>
      </a:lvl3pPr>
      <a:lvl4pPr marL="1280062" indent="-228582" algn="l" defTabSz="914331" rtl="0" eaLnBrk="1" latinLnBrk="0" hangingPunct="1">
        <a:spcBef>
          <a:spcPct val="20000"/>
        </a:spcBef>
        <a:buClr>
          <a:schemeClr val="accent4"/>
        </a:buClr>
        <a:buFont typeface="Arial" pitchFamily="34" charset="0"/>
        <a:buChar char="•"/>
        <a:defRPr sz="1800" kern="1200">
          <a:solidFill>
            <a:schemeClr val="tx1"/>
          </a:solidFill>
          <a:latin typeface="Comic Sans MS" panose="030F0702030302020204" pitchFamily="66" charset="0"/>
          <a:ea typeface="+mn-ea"/>
          <a:cs typeface="+mn-cs"/>
        </a:defRPr>
      </a:lvl4pPr>
      <a:lvl5pPr marL="1554362" indent="-228582" algn="l" defTabSz="914331" rtl="0" eaLnBrk="1" latinLnBrk="0" hangingPunct="1">
        <a:spcBef>
          <a:spcPct val="20000"/>
        </a:spcBef>
        <a:buClr>
          <a:schemeClr val="accent5"/>
        </a:buClr>
        <a:buFont typeface="Arial" pitchFamily="34" charset="0"/>
        <a:buChar char="•"/>
        <a:defRPr sz="1800" kern="1200" baseline="0">
          <a:solidFill>
            <a:schemeClr val="tx1"/>
          </a:solidFill>
          <a:latin typeface="Comic Sans MS" panose="030F0702030302020204" pitchFamily="66" charset="0"/>
          <a:ea typeface="+mn-ea"/>
          <a:cs typeface="+mn-cs"/>
        </a:defRPr>
      </a:lvl5pPr>
      <a:lvl6pPr marL="1737227" indent="-182867" algn="l" defTabSz="914331"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526" indent="-182867" algn="l" defTabSz="914331"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393" indent="-182867" algn="l" defTabSz="914331"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258" indent="-182867" algn="l" defTabSz="914331"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331" rtl="0" eaLnBrk="1" latinLnBrk="0" hangingPunct="1">
        <a:defRPr sz="1800" kern="1200">
          <a:solidFill>
            <a:schemeClr val="tx1"/>
          </a:solidFill>
          <a:latin typeface="+mn-lt"/>
          <a:ea typeface="+mn-ea"/>
          <a:cs typeface="+mn-cs"/>
        </a:defRPr>
      </a:lvl1pPr>
      <a:lvl2pPr marL="457165" algn="l" defTabSz="914331" rtl="0" eaLnBrk="1" latinLnBrk="0" hangingPunct="1">
        <a:defRPr sz="1800" kern="1200">
          <a:solidFill>
            <a:schemeClr val="tx1"/>
          </a:solidFill>
          <a:latin typeface="+mn-lt"/>
          <a:ea typeface="+mn-ea"/>
          <a:cs typeface="+mn-cs"/>
        </a:defRPr>
      </a:lvl2pPr>
      <a:lvl3pPr marL="914331" algn="l" defTabSz="914331" rtl="0" eaLnBrk="1" latinLnBrk="0" hangingPunct="1">
        <a:defRPr sz="1800" kern="1200">
          <a:solidFill>
            <a:schemeClr val="tx1"/>
          </a:solidFill>
          <a:latin typeface="+mn-lt"/>
          <a:ea typeface="+mn-ea"/>
          <a:cs typeface="+mn-cs"/>
        </a:defRPr>
      </a:lvl3pPr>
      <a:lvl4pPr marL="1371495" algn="l" defTabSz="914331" rtl="0" eaLnBrk="1" latinLnBrk="0" hangingPunct="1">
        <a:defRPr sz="1800" kern="1200">
          <a:solidFill>
            <a:schemeClr val="tx1"/>
          </a:solidFill>
          <a:latin typeface="+mn-lt"/>
          <a:ea typeface="+mn-ea"/>
          <a:cs typeface="+mn-cs"/>
        </a:defRPr>
      </a:lvl4pPr>
      <a:lvl5pPr marL="1828660" algn="l" defTabSz="914331" rtl="0" eaLnBrk="1" latinLnBrk="0" hangingPunct="1">
        <a:defRPr sz="1800" kern="1200">
          <a:solidFill>
            <a:schemeClr val="tx1"/>
          </a:solidFill>
          <a:latin typeface="+mn-lt"/>
          <a:ea typeface="+mn-ea"/>
          <a:cs typeface="+mn-cs"/>
        </a:defRPr>
      </a:lvl5pPr>
      <a:lvl6pPr marL="2285826" algn="l" defTabSz="914331" rtl="0" eaLnBrk="1" latinLnBrk="0" hangingPunct="1">
        <a:defRPr sz="1800" kern="1200">
          <a:solidFill>
            <a:schemeClr val="tx1"/>
          </a:solidFill>
          <a:latin typeface="+mn-lt"/>
          <a:ea typeface="+mn-ea"/>
          <a:cs typeface="+mn-cs"/>
        </a:defRPr>
      </a:lvl6pPr>
      <a:lvl7pPr marL="2742990" algn="l" defTabSz="914331" rtl="0" eaLnBrk="1" latinLnBrk="0" hangingPunct="1">
        <a:defRPr sz="1800" kern="1200">
          <a:solidFill>
            <a:schemeClr val="tx1"/>
          </a:solidFill>
          <a:latin typeface="+mn-lt"/>
          <a:ea typeface="+mn-ea"/>
          <a:cs typeface="+mn-cs"/>
        </a:defRPr>
      </a:lvl7pPr>
      <a:lvl8pPr marL="3200156" algn="l" defTabSz="914331" rtl="0" eaLnBrk="1" latinLnBrk="0" hangingPunct="1">
        <a:defRPr sz="1800" kern="1200">
          <a:solidFill>
            <a:schemeClr val="tx1"/>
          </a:solidFill>
          <a:latin typeface="+mn-lt"/>
          <a:ea typeface="+mn-ea"/>
          <a:cs typeface="+mn-cs"/>
        </a:defRPr>
      </a:lvl8pPr>
      <a:lvl9pPr marL="3657321" algn="l" defTabSz="91433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39555" y="5636840"/>
            <a:ext cx="9945555" cy="1752600"/>
          </a:xfrm>
        </p:spPr>
        <p:txBody>
          <a:bodyPr>
            <a:noAutofit/>
          </a:bodyPr>
          <a:lstStyle/>
          <a:p>
            <a:pPr marL="114291" indent="0" algn="ctr">
              <a:buNone/>
            </a:pPr>
            <a:r>
              <a:rPr lang="en-US" sz="2000" dirty="0"/>
              <a:t>By: </a:t>
            </a:r>
            <a:r>
              <a:rPr lang="en-GB" sz="2000" dirty="0"/>
              <a:t>Ng Jia Hao </a:t>
            </a:r>
            <a:r>
              <a:rPr lang="en-GB" sz="2000" dirty="0" smtClean="0"/>
              <a:t>Gary (U1221594E)</a:t>
            </a:r>
            <a:endParaRPr lang="en-GB" sz="2000" dirty="0"/>
          </a:p>
          <a:p>
            <a:pPr marL="114291" indent="0" algn="ctr">
              <a:buNone/>
            </a:pPr>
            <a:r>
              <a:rPr lang="en-US" sz="2000" dirty="0"/>
              <a:t>Supervisor: </a:t>
            </a:r>
            <a:r>
              <a:rPr lang="en-US" sz="2000" dirty="0" smtClean="0"/>
              <a:t>Assistant Professor Suhaib A Fahmy</a:t>
            </a:r>
          </a:p>
          <a:p>
            <a:pPr marL="114291" indent="0" algn="ctr">
              <a:buNone/>
            </a:pPr>
            <a:r>
              <a:rPr lang="en-US" sz="2000" dirty="0" smtClean="0"/>
              <a:t>Examiner: Dr Owen Noel Newton Femando</a:t>
            </a:r>
            <a:endParaRPr lang="en-GB" sz="2000" dirty="0"/>
          </a:p>
        </p:txBody>
      </p:sp>
      <p:sp>
        <p:nvSpPr>
          <p:cNvPr id="2" name="Title 1"/>
          <p:cNvSpPr>
            <a:spLocks noGrp="1"/>
          </p:cNvSpPr>
          <p:nvPr>
            <p:ph type="ctrTitle" idx="4294967295"/>
          </p:nvPr>
        </p:nvSpPr>
        <p:spPr>
          <a:xfrm>
            <a:off x="-1882" y="188640"/>
            <a:ext cx="9906000" cy="1584176"/>
          </a:xfrm>
        </p:spPr>
        <p:txBody>
          <a:bodyPr>
            <a:noAutofit/>
          </a:bodyPr>
          <a:lstStyle/>
          <a:p>
            <a:r>
              <a:rPr lang="en-US" dirty="0"/>
              <a:t>FINAL YEAR PROJECT Presentation</a:t>
            </a:r>
            <a:r>
              <a:rPr lang="en-US" sz="5400" dirty="0"/>
              <a:t>: </a:t>
            </a:r>
            <a:r>
              <a:rPr lang="en-US" sz="3600" dirty="0"/>
              <a:t/>
            </a:r>
            <a:br>
              <a:rPr lang="en-US" sz="3600" dirty="0"/>
            </a:br>
            <a:r>
              <a:rPr lang="en-GB" sz="3200" dirty="0"/>
              <a:t>AUTOMATED SCRIPTS FOR TESTING VERILOG DESIGNS </a:t>
            </a:r>
            <a:r>
              <a:rPr lang="en-GB" sz="3200" dirty="0" smtClean="0"/>
              <a:t/>
            </a:r>
            <a:br>
              <a:rPr lang="en-GB" sz="3200" dirty="0" smtClean="0"/>
            </a:br>
            <a:r>
              <a:rPr lang="en-GB" sz="3200" dirty="0" smtClean="0"/>
              <a:t>WITH </a:t>
            </a:r>
            <a:r>
              <a:rPr lang="en-GB" sz="3200" dirty="0"/>
              <a:t>IVERILOG</a:t>
            </a:r>
            <a:endParaRPr lang="en-GB" sz="4000" dirty="0"/>
          </a:p>
        </p:txBody>
      </p:sp>
      <p:grpSp>
        <p:nvGrpSpPr>
          <p:cNvPr id="6" name="Group 5"/>
          <p:cNvGrpSpPr/>
          <p:nvPr/>
        </p:nvGrpSpPr>
        <p:grpSpPr>
          <a:xfrm>
            <a:off x="3224808" y="1988840"/>
            <a:ext cx="3433648" cy="3312368"/>
            <a:chOff x="3175536" y="1988840"/>
            <a:chExt cx="3433648" cy="3312368"/>
          </a:xfrm>
        </p:grpSpPr>
        <p:pic>
          <p:nvPicPr>
            <p:cNvPr id="3076" name="Picture 4" descr="http://blog.qatestlab.com/wp-content/uploads/2012/12/software-testing-company-654.png"/>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3248" t="8721" r="72651"/>
            <a:stretch/>
          </p:blipFill>
          <p:spPr bwMode="auto">
            <a:xfrm>
              <a:off x="3175536" y="1988840"/>
              <a:ext cx="3433648" cy="33123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iverilog.icarus.com/_/rsrc/1302225644705/config/customLogo.gif?revision=5"/>
            <p:cNvPicPr>
              <a:picLocks noChangeAspect="1" noChangeArrowheads="1"/>
            </p:cNvPicPr>
            <p:nvPr/>
          </p:nvPicPr>
          <p:blipFill rotWithShape="1">
            <a:blip r:embed="rId4">
              <a:extLst>
                <a:ext uri="{28A0092B-C50C-407E-A947-70E740481C1C}">
                  <a14:useLocalDpi xmlns:a14="http://schemas.microsoft.com/office/drawing/2010/main" val="0"/>
                </a:ext>
              </a:extLst>
            </a:blip>
            <a:srcRect l="25999" b="-142"/>
            <a:stretch/>
          </p:blipFill>
          <p:spPr bwMode="auto">
            <a:xfrm rot="16951224">
              <a:off x="5071967" y="3179568"/>
              <a:ext cx="1584354" cy="677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iverilog.icarus.com/_/rsrc/1302225644705/config/customLogo.gif?revision=5"/>
            <p:cNvPicPr>
              <a:picLocks noChangeAspect="1" noChangeArrowheads="1"/>
            </p:cNvPicPr>
            <p:nvPr/>
          </p:nvPicPr>
          <p:blipFill rotWithShape="1">
            <a:blip r:embed="rId4">
              <a:extLst>
                <a:ext uri="{28A0092B-C50C-407E-A947-70E740481C1C}">
                  <a14:useLocalDpi xmlns:a14="http://schemas.microsoft.com/office/drawing/2010/main" val="0"/>
                </a:ext>
              </a:extLst>
            </a:blip>
            <a:srcRect r="75257"/>
            <a:stretch/>
          </p:blipFill>
          <p:spPr bwMode="auto">
            <a:xfrm>
              <a:off x="4826268" y="3340494"/>
              <a:ext cx="529749" cy="6765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31095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a:t>
            </a:r>
            <a:r>
              <a:rPr lang="en-US" dirty="0"/>
              <a:t>was </a:t>
            </a:r>
            <a:r>
              <a:rPr lang="en-US" dirty="0" smtClean="0"/>
              <a:t>python used? </a:t>
            </a:r>
            <a:endParaRPr lang="en-SG" u="none" dirty="0"/>
          </a:p>
        </p:txBody>
      </p:sp>
      <p:sp>
        <p:nvSpPr>
          <p:cNvPr id="3" name="Content Placeholder 2"/>
          <p:cNvSpPr>
            <a:spLocks noGrp="1"/>
          </p:cNvSpPr>
          <p:nvPr>
            <p:ph idx="1"/>
          </p:nvPr>
        </p:nvSpPr>
        <p:spPr/>
        <p:txBody>
          <a:bodyPr/>
          <a:lstStyle/>
          <a:p>
            <a:r>
              <a:rPr lang="en-US" dirty="0" smtClean="0"/>
              <a:t>High-level feature rich programming language</a:t>
            </a:r>
          </a:p>
          <a:p>
            <a:pPr lvl="1"/>
            <a:endParaRPr lang="en-US" sz="2000" dirty="0" smtClean="0"/>
          </a:p>
          <a:p>
            <a:r>
              <a:rPr lang="en-US" dirty="0" smtClean="0"/>
              <a:t>Emphasizes greatly on</a:t>
            </a:r>
          </a:p>
          <a:p>
            <a:pPr lvl="1"/>
            <a:r>
              <a:rPr lang="en-US" dirty="0" smtClean="0"/>
              <a:t>Code readability</a:t>
            </a:r>
          </a:p>
          <a:p>
            <a:pPr lvl="1"/>
            <a:r>
              <a:rPr lang="en-US" dirty="0" smtClean="0"/>
              <a:t>Expressing of concepts using few lines of coding</a:t>
            </a:r>
          </a:p>
          <a:p>
            <a:pPr lvl="1"/>
            <a:endParaRPr lang="en-US" sz="2000" dirty="0"/>
          </a:p>
          <a:p>
            <a:r>
              <a:rPr lang="en-US" dirty="0" smtClean="0"/>
              <a:t>Cross-platform compatible</a:t>
            </a:r>
          </a:p>
          <a:p>
            <a:pPr lvl="1"/>
            <a:r>
              <a:rPr lang="en-US" dirty="0" smtClean="0"/>
              <a:t>Both Linux and Windows OS</a:t>
            </a:r>
          </a:p>
        </p:txBody>
      </p:sp>
      <p:pic>
        <p:nvPicPr>
          <p:cNvPr id="13314" name="Picture 2" descr="https://oncirculation.files.wordpress.com/2015/04/hellow-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1072" y="4195995"/>
            <a:ext cx="2808312" cy="1893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100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Automated testbench creation Script </a:t>
            </a:r>
            <a:endParaRPr lang="en-SG" u="none" dirty="0"/>
          </a:p>
        </p:txBody>
      </p:sp>
      <p:sp>
        <p:nvSpPr>
          <p:cNvPr id="3" name="Content Placeholder 2"/>
          <p:cNvSpPr>
            <a:spLocks noGrp="1"/>
          </p:cNvSpPr>
          <p:nvPr>
            <p:ph idx="1"/>
          </p:nvPr>
        </p:nvSpPr>
        <p:spPr/>
        <p:txBody>
          <a:bodyPr/>
          <a:lstStyle/>
          <a:p>
            <a:r>
              <a:rPr lang="en-US" dirty="0" smtClean="0"/>
              <a:t>Overview of the design flow</a:t>
            </a:r>
            <a:endParaRPr lang="en-SG" dirty="0"/>
          </a:p>
        </p:txBody>
      </p:sp>
      <p:pic>
        <p:nvPicPr>
          <p:cNvPr id="37" name="Picture 36"/>
          <p:cNvPicPr>
            <a:picLocks noChangeAspect="1"/>
          </p:cNvPicPr>
          <p:nvPr/>
        </p:nvPicPr>
        <p:blipFill rotWithShape="1">
          <a:blip r:embed="rId2">
            <a:extLst>
              <a:ext uri="{28A0092B-C50C-407E-A947-70E740481C1C}">
                <a14:useLocalDpi xmlns:a14="http://schemas.microsoft.com/office/drawing/2010/main" val="0"/>
              </a:ext>
            </a:extLst>
          </a:blip>
          <a:srcRect b="28037"/>
          <a:stretch/>
        </p:blipFill>
        <p:spPr>
          <a:xfrm>
            <a:off x="344488" y="2274168"/>
            <a:ext cx="9217024" cy="3891136"/>
          </a:xfrm>
          <a:prstGeom prst="rect">
            <a:avLst/>
          </a:prstGeom>
        </p:spPr>
      </p:pic>
    </p:spTree>
    <p:extLst>
      <p:ext uri="{BB962C8B-B14F-4D97-AF65-F5344CB8AC3E}">
        <p14:creationId xmlns:p14="http://schemas.microsoft.com/office/powerpoint/2010/main" val="14680586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Automated testbench creation Script </a:t>
            </a:r>
            <a:endParaRPr lang="en-SG" dirty="0"/>
          </a:p>
        </p:txBody>
      </p:sp>
      <p:sp>
        <p:nvSpPr>
          <p:cNvPr id="3" name="Content Placeholder 2"/>
          <p:cNvSpPr>
            <a:spLocks noGrp="1"/>
          </p:cNvSpPr>
          <p:nvPr>
            <p:ph idx="1"/>
          </p:nvPr>
        </p:nvSpPr>
        <p:spPr/>
        <p:txBody>
          <a:bodyPr/>
          <a:lstStyle/>
          <a:p>
            <a:r>
              <a:rPr lang="en-US" dirty="0"/>
              <a:t>Overview of the design flow</a:t>
            </a:r>
            <a:endParaRPr lang="en-SG" dirty="0"/>
          </a:p>
        </p:txBody>
      </p:sp>
      <p:pic>
        <p:nvPicPr>
          <p:cNvPr id="37" name="Picture 36"/>
          <p:cNvPicPr>
            <a:picLocks noChangeAspect="1"/>
          </p:cNvPicPr>
          <p:nvPr/>
        </p:nvPicPr>
        <p:blipFill rotWithShape="1">
          <a:blip r:embed="rId2">
            <a:extLst>
              <a:ext uri="{28A0092B-C50C-407E-A947-70E740481C1C}">
                <a14:useLocalDpi xmlns:a14="http://schemas.microsoft.com/office/drawing/2010/main" val="0"/>
              </a:ext>
            </a:extLst>
          </a:blip>
          <a:srcRect t="71117"/>
          <a:stretch/>
        </p:blipFill>
        <p:spPr>
          <a:xfrm>
            <a:off x="344488" y="2276872"/>
            <a:ext cx="9217024" cy="1800200"/>
          </a:xfrm>
          <a:prstGeom prst="rect">
            <a:avLst/>
          </a:prstGeom>
        </p:spPr>
      </p:pic>
    </p:spTree>
    <p:extLst>
      <p:ext uri="{BB962C8B-B14F-4D97-AF65-F5344CB8AC3E}">
        <p14:creationId xmlns:p14="http://schemas.microsoft.com/office/powerpoint/2010/main" val="34071085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scenarios conducted</a:t>
            </a:r>
            <a:endParaRPr lang="en-SG" dirty="0"/>
          </a:p>
        </p:txBody>
      </p:sp>
      <p:sp>
        <p:nvSpPr>
          <p:cNvPr id="6" name="Content Placeholder 2"/>
          <p:cNvSpPr>
            <a:spLocks noGrp="1"/>
          </p:cNvSpPr>
          <p:nvPr>
            <p:ph idx="1"/>
          </p:nvPr>
        </p:nvSpPr>
        <p:spPr>
          <a:xfrm>
            <a:off x="495300" y="1752601"/>
            <a:ext cx="8915400" cy="4373563"/>
          </a:xfrm>
        </p:spPr>
        <p:txBody>
          <a:bodyPr>
            <a:normAutofit/>
          </a:bodyPr>
          <a:lstStyle/>
          <a:p>
            <a:r>
              <a:rPr lang="en-US" dirty="0" smtClean="0"/>
              <a:t>Test scenarios comprise of the following factors:</a:t>
            </a:r>
          </a:p>
          <a:p>
            <a:pPr marL="754349" lvl="1" indent="-342900">
              <a:buFont typeface="+mj-lt"/>
              <a:buAutoNum type="arabicPeriod"/>
            </a:pPr>
            <a:endParaRPr lang="en-GB" sz="1400" dirty="0" smtClean="0"/>
          </a:p>
          <a:p>
            <a:pPr marL="754349" lvl="1" indent="-342900">
              <a:buFont typeface="+mj-lt"/>
              <a:buAutoNum type="arabicPeriod"/>
            </a:pPr>
            <a:r>
              <a:rPr lang="en-GB" sz="1900" dirty="0" smtClean="0"/>
              <a:t>Ability </a:t>
            </a:r>
            <a:r>
              <a:rPr lang="en-GB" sz="1900" dirty="0"/>
              <a:t>to detect the verilog files in a directory correctly</a:t>
            </a:r>
            <a:endParaRPr lang="en-SG" sz="1900" dirty="0"/>
          </a:p>
          <a:p>
            <a:pPr marL="754349" lvl="1" indent="-342900">
              <a:buFont typeface="+mj-lt"/>
              <a:buAutoNum type="arabicPeriod"/>
            </a:pPr>
            <a:r>
              <a:rPr lang="en-GB" sz="1900" dirty="0"/>
              <a:t>Ability to execute in both Ubuntu and Windows operating environment</a:t>
            </a:r>
            <a:endParaRPr lang="en-SG" sz="1900" dirty="0"/>
          </a:p>
          <a:p>
            <a:pPr marL="754349" lvl="1" indent="-342900">
              <a:buFont typeface="+mj-lt"/>
              <a:buAutoNum type="arabicPeriod"/>
            </a:pPr>
            <a:r>
              <a:rPr lang="en-GB" sz="1900" dirty="0"/>
              <a:t>Ability to extract the ports declaration, module declaration correctly</a:t>
            </a:r>
            <a:endParaRPr lang="en-SG" sz="1900" dirty="0"/>
          </a:p>
          <a:p>
            <a:pPr marL="754349" lvl="1" indent="-342900">
              <a:buFont typeface="+mj-lt"/>
              <a:buAutoNum type="arabicPeriod"/>
            </a:pPr>
            <a:r>
              <a:rPr lang="en-GB" sz="1900" dirty="0"/>
              <a:t>Ability to implement the test vectors correctly</a:t>
            </a:r>
            <a:endParaRPr lang="en-SG" sz="1900" dirty="0"/>
          </a:p>
          <a:p>
            <a:pPr marL="754349" lvl="1" indent="-342900">
              <a:buFont typeface="+mj-lt"/>
              <a:buAutoNum type="arabicPeriod"/>
            </a:pPr>
            <a:r>
              <a:rPr lang="en-GB" sz="1900" dirty="0"/>
              <a:t>Ability to generate the testbench successfully</a:t>
            </a:r>
            <a:endParaRPr lang="en-SG" sz="1900" dirty="0"/>
          </a:p>
          <a:p>
            <a:pPr marL="754349" lvl="1" indent="-342900">
              <a:buFont typeface="+mj-lt"/>
              <a:buAutoNum type="arabicPeriod"/>
            </a:pPr>
            <a:r>
              <a:rPr lang="en-GB" sz="1900" dirty="0"/>
              <a:t>Ability to aid undergraduates in learning the Verilog hardware language</a:t>
            </a:r>
            <a:endParaRPr lang="en-SG" sz="1900" dirty="0"/>
          </a:p>
          <a:p>
            <a:pPr lvl="2"/>
            <a:r>
              <a:rPr lang="en-GB" sz="1900" dirty="0"/>
              <a:t>Testbench created should be easily to understand</a:t>
            </a:r>
            <a:endParaRPr lang="en-SG" sz="1900" dirty="0"/>
          </a:p>
          <a:p>
            <a:pPr lvl="2"/>
            <a:r>
              <a:rPr lang="en-GB" sz="1900" dirty="0"/>
              <a:t>Testbench created should be similar to the syntax taught in </a:t>
            </a:r>
            <a:r>
              <a:rPr lang="en-GB" sz="1900" dirty="0" smtClean="0"/>
              <a:t>lectures</a:t>
            </a:r>
            <a:endParaRPr lang="en-SG" sz="1900" dirty="0"/>
          </a:p>
        </p:txBody>
      </p:sp>
    </p:spTree>
    <p:extLst>
      <p:ext uri="{BB962C8B-B14F-4D97-AF65-F5344CB8AC3E}">
        <p14:creationId xmlns:p14="http://schemas.microsoft.com/office/powerpoint/2010/main" val="12785300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scenarios and results</a:t>
            </a:r>
            <a:endParaRPr lang="en-SG"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97508967"/>
              </p:ext>
            </p:extLst>
          </p:nvPr>
        </p:nvGraphicFramePr>
        <p:xfrm>
          <a:off x="344488" y="1752600"/>
          <a:ext cx="9289032" cy="4297680"/>
        </p:xfrm>
        <a:graphic>
          <a:graphicData uri="http://schemas.openxmlformats.org/drawingml/2006/table">
            <a:tbl>
              <a:tblPr firstRow="1" bandRow="1">
                <a:tableStyleId>{073A0DAA-6AF3-43AB-8588-CEC1D06C72B9}</a:tableStyleId>
              </a:tblPr>
              <a:tblGrid>
                <a:gridCol w="3096344"/>
                <a:gridCol w="4608512"/>
                <a:gridCol w="1584176"/>
              </a:tblGrid>
              <a:tr h="370840">
                <a:tc>
                  <a:txBody>
                    <a:bodyPr/>
                    <a:lstStyle/>
                    <a:p>
                      <a:pPr algn="ctr">
                        <a:lnSpc>
                          <a:spcPct val="150000"/>
                        </a:lnSpc>
                        <a:spcAft>
                          <a:spcPts val="0"/>
                        </a:spcAft>
                      </a:pPr>
                      <a:r>
                        <a:rPr lang="en-US" sz="2000" b="1" u="sng" dirty="0">
                          <a:effectLst/>
                          <a:latin typeface="Comic Sans MS" panose="030F0702030302020204" pitchFamily="66" charset="0"/>
                          <a:ea typeface="Calibri"/>
                          <a:cs typeface="Times New Roman"/>
                        </a:rPr>
                        <a:t>Evaluation Factors</a:t>
                      </a:r>
                      <a:endParaRPr lang="en-SG" sz="1800" dirty="0">
                        <a:effectLst/>
                        <a:latin typeface="Comic Sans MS" panose="030F0702030302020204" pitchFamily="66" charset="0"/>
                        <a:ea typeface="Calibri"/>
                        <a:cs typeface="Times New Roman"/>
                      </a:endParaRPr>
                    </a:p>
                  </a:txBody>
                  <a:tcPr marL="68580" marR="68580" marT="0" marB="0" anchor="ctr"/>
                </a:tc>
                <a:tc>
                  <a:txBody>
                    <a:bodyPr/>
                    <a:lstStyle/>
                    <a:p>
                      <a:pPr algn="ctr">
                        <a:lnSpc>
                          <a:spcPct val="150000"/>
                        </a:lnSpc>
                        <a:spcAft>
                          <a:spcPts val="0"/>
                        </a:spcAft>
                      </a:pPr>
                      <a:r>
                        <a:rPr lang="en-US" sz="2000" b="1" u="sng">
                          <a:effectLst/>
                          <a:latin typeface="Comic Sans MS" panose="030F0702030302020204" pitchFamily="66" charset="0"/>
                          <a:ea typeface="Calibri"/>
                          <a:cs typeface="Times New Roman"/>
                        </a:rPr>
                        <a:t>Description</a:t>
                      </a:r>
                      <a:endParaRPr lang="en-SG" sz="1800">
                        <a:effectLst/>
                        <a:latin typeface="Comic Sans MS" panose="030F0702030302020204" pitchFamily="66" charset="0"/>
                        <a:ea typeface="Calibri"/>
                        <a:cs typeface="Times New Roman"/>
                      </a:endParaRPr>
                    </a:p>
                  </a:txBody>
                  <a:tcPr marL="68580" marR="68580" marT="0" marB="0" anchor="ctr"/>
                </a:tc>
                <a:tc>
                  <a:txBody>
                    <a:bodyPr/>
                    <a:lstStyle/>
                    <a:p>
                      <a:pPr algn="ctr">
                        <a:lnSpc>
                          <a:spcPct val="150000"/>
                        </a:lnSpc>
                        <a:spcBef>
                          <a:spcPts val="1200"/>
                        </a:spcBef>
                        <a:spcAft>
                          <a:spcPts val="1000"/>
                        </a:spcAft>
                      </a:pPr>
                      <a:r>
                        <a:rPr lang="en-US" sz="2000" b="1" u="sng" dirty="0">
                          <a:effectLst/>
                          <a:latin typeface="Comic Sans MS" panose="030F0702030302020204" pitchFamily="66" charset="0"/>
                          <a:ea typeface="Calibri"/>
                          <a:cs typeface="Times New Roman"/>
                        </a:rPr>
                        <a:t>Outcome</a:t>
                      </a:r>
                      <a:endParaRPr lang="en-SG" sz="1800" dirty="0">
                        <a:effectLst/>
                        <a:latin typeface="Comic Sans MS" panose="030F0702030302020204" pitchFamily="66" charset="0"/>
                        <a:ea typeface="Calibri"/>
                        <a:cs typeface="Times New Roman"/>
                      </a:endParaRPr>
                    </a:p>
                  </a:txBody>
                  <a:tcPr marL="68580" marR="68580" marT="0" marB="0" anchor="ctr"/>
                </a:tc>
              </a:tr>
              <a:tr h="370840">
                <a:tc>
                  <a:txBody>
                    <a:bodyPr/>
                    <a:lstStyle/>
                    <a:p>
                      <a:pPr algn="l">
                        <a:lnSpc>
                          <a:spcPct val="100000"/>
                        </a:lnSpc>
                        <a:spcBef>
                          <a:spcPts val="1200"/>
                        </a:spcBef>
                        <a:spcAft>
                          <a:spcPts val="1000"/>
                        </a:spcAft>
                      </a:pPr>
                      <a:r>
                        <a:rPr lang="en-SG" sz="1800" dirty="0" smtClean="0">
                          <a:effectLst/>
                          <a:latin typeface="Comic Sans MS" panose="030F0702030302020204" pitchFamily="66" charset="0"/>
                          <a:ea typeface="Calibri"/>
                          <a:cs typeface="Times New Roman"/>
                        </a:rPr>
                        <a:t>1. Cross-platform </a:t>
                      </a:r>
                      <a:r>
                        <a:rPr lang="en-SG" sz="1800" dirty="0">
                          <a:effectLst/>
                          <a:latin typeface="Comic Sans MS" panose="030F0702030302020204" pitchFamily="66" charset="0"/>
                          <a:ea typeface="Calibri"/>
                          <a:cs typeface="Times New Roman"/>
                        </a:rPr>
                        <a:t>compatibility</a:t>
                      </a:r>
                      <a:endParaRPr lang="en-SG" sz="1600" dirty="0">
                        <a:effectLst/>
                        <a:latin typeface="Comic Sans MS" panose="030F0702030302020204" pitchFamily="66" charset="0"/>
                        <a:ea typeface="Calibri"/>
                        <a:cs typeface="Times New Roman"/>
                      </a:endParaRPr>
                    </a:p>
                  </a:txBody>
                  <a:tcPr marL="68580" marR="68580" marT="0" marB="0" anchor="ctr"/>
                </a:tc>
                <a:tc>
                  <a:txBody>
                    <a:bodyPr/>
                    <a:lstStyle/>
                    <a:p>
                      <a:pPr algn="l">
                        <a:lnSpc>
                          <a:spcPct val="100000"/>
                        </a:lnSpc>
                        <a:spcBef>
                          <a:spcPts val="1200"/>
                        </a:spcBef>
                        <a:spcAft>
                          <a:spcPts val="1000"/>
                        </a:spcAft>
                      </a:pPr>
                      <a:r>
                        <a:rPr lang="en-SG" sz="1800" dirty="0">
                          <a:effectLst/>
                          <a:latin typeface="Comic Sans MS" panose="030F0702030302020204" pitchFamily="66" charset="0"/>
                          <a:ea typeface="Calibri"/>
                          <a:cs typeface="Times New Roman"/>
                        </a:rPr>
                        <a:t>The script implemented should be able to identify the operating environment the script is executing in and </a:t>
                      </a:r>
                      <a:r>
                        <a:rPr lang="en-GB" sz="1800" dirty="0">
                          <a:effectLst/>
                          <a:latin typeface="Comic Sans MS" panose="030F0702030302020204" pitchFamily="66" charset="0"/>
                          <a:ea typeface="Calibri"/>
                          <a:cs typeface="Times New Roman"/>
                        </a:rPr>
                        <a:t>execute the segment of the written program code correctly.</a:t>
                      </a:r>
                      <a:endParaRPr lang="en-SG" sz="1600" dirty="0">
                        <a:effectLst/>
                        <a:latin typeface="Comic Sans MS" panose="030F0702030302020204" pitchFamily="66" charset="0"/>
                        <a:ea typeface="Calibri"/>
                        <a:cs typeface="Times New Roman"/>
                      </a:endParaRPr>
                    </a:p>
                  </a:txBody>
                  <a:tcPr marL="68580" marR="68580" marT="0" marB="0" anchor="ctr"/>
                </a:tc>
                <a:tc>
                  <a:txBody>
                    <a:bodyPr/>
                    <a:lstStyle/>
                    <a:p>
                      <a:pPr marL="342900" lvl="0" indent="-342900" algn="ctr">
                        <a:lnSpc>
                          <a:spcPct val="100000"/>
                        </a:lnSpc>
                        <a:spcBef>
                          <a:spcPts val="1200"/>
                        </a:spcBef>
                        <a:spcAft>
                          <a:spcPts val="1000"/>
                        </a:spcAft>
                        <a:buFont typeface="Wingdings"/>
                        <a:buChar char=""/>
                      </a:pPr>
                      <a:r>
                        <a:rPr lang="en-GB" sz="1800" dirty="0">
                          <a:effectLst/>
                          <a:latin typeface="Comic Sans MS" panose="030F0702030302020204" pitchFamily="66" charset="0"/>
                          <a:ea typeface="Calibri"/>
                          <a:cs typeface="Times New Roman"/>
                        </a:rPr>
                        <a:t> </a:t>
                      </a:r>
                      <a:endParaRPr lang="en-SG" sz="1600" dirty="0">
                        <a:effectLst/>
                        <a:latin typeface="Comic Sans MS" panose="030F0702030302020204" pitchFamily="66" charset="0"/>
                        <a:ea typeface="Calibri"/>
                        <a:cs typeface="Times New Roman"/>
                      </a:endParaRPr>
                    </a:p>
                  </a:txBody>
                  <a:tcPr marL="68580" marR="68580" marT="0" marB="0" anchor="ctr"/>
                </a:tc>
              </a:tr>
              <a:tr h="370840">
                <a:tc>
                  <a:txBody>
                    <a:bodyPr/>
                    <a:lstStyle/>
                    <a:p>
                      <a:pPr algn="l">
                        <a:lnSpc>
                          <a:spcPct val="100000"/>
                        </a:lnSpc>
                        <a:spcBef>
                          <a:spcPts val="1200"/>
                        </a:spcBef>
                        <a:spcAft>
                          <a:spcPts val="1000"/>
                        </a:spcAft>
                      </a:pPr>
                      <a:r>
                        <a:rPr lang="en-SG" sz="1800" dirty="0" smtClean="0">
                          <a:effectLst/>
                          <a:latin typeface="Comic Sans MS" panose="030F0702030302020204" pitchFamily="66" charset="0"/>
                          <a:ea typeface="Calibri"/>
                          <a:cs typeface="Times New Roman"/>
                        </a:rPr>
                        <a:t>2. Listing </a:t>
                      </a:r>
                      <a:r>
                        <a:rPr lang="en-SG" sz="1800" dirty="0">
                          <a:effectLst/>
                          <a:latin typeface="Comic Sans MS" panose="030F0702030302020204" pitchFamily="66" charset="0"/>
                          <a:ea typeface="Calibri"/>
                          <a:cs typeface="Times New Roman"/>
                        </a:rPr>
                        <a:t>of verilog files found</a:t>
                      </a:r>
                      <a:endParaRPr lang="en-SG" sz="1600" dirty="0">
                        <a:effectLst/>
                        <a:latin typeface="Comic Sans MS" panose="030F0702030302020204" pitchFamily="66" charset="0"/>
                        <a:ea typeface="Calibri"/>
                        <a:cs typeface="Times New Roman"/>
                      </a:endParaRPr>
                    </a:p>
                  </a:txBody>
                  <a:tcPr marL="68580" marR="68580" marT="0" marB="0" anchor="ctr"/>
                </a:tc>
                <a:tc>
                  <a:txBody>
                    <a:bodyPr/>
                    <a:lstStyle/>
                    <a:p>
                      <a:pPr algn="l">
                        <a:lnSpc>
                          <a:spcPct val="100000"/>
                        </a:lnSpc>
                        <a:spcBef>
                          <a:spcPts val="1200"/>
                        </a:spcBef>
                        <a:spcAft>
                          <a:spcPts val="1000"/>
                        </a:spcAft>
                      </a:pPr>
                      <a:r>
                        <a:rPr lang="en-SG" sz="1800" dirty="0">
                          <a:effectLst/>
                          <a:latin typeface="Comic Sans MS" panose="030F0702030302020204" pitchFamily="66" charset="0"/>
                          <a:ea typeface="Calibri"/>
                          <a:cs typeface="Times New Roman"/>
                        </a:rPr>
                        <a:t>The script implemented should be able to correctly list out all the verilog files found within the specified directory.</a:t>
                      </a:r>
                      <a:endParaRPr lang="en-SG" sz="1600" dirty="0">
                        <a:effectLst/>
                        <a:latin typeface="Comic Sans MS" panose="030F0702030302020204" pitchFamily="66" charset="0"/>
                        <a:ea typeface="Calibri"/>
                        <a:cs typeface="Times New Roman"/>
                      </a:endParaRPr>
                    </a:p>
                  </a:txBody>
                  <a:tcPr marL="68580" marR="68580" marT="0" marB="0" anchor="ctr"/>
                </a:tc>
                <a:tc>
                  <a:txBody>
                    <a:bodyPr/>
                    <a:lstStyle/>
                    <a:p>
                      <a:pPr marL="342900" lvl="0" indent="-342900" algn="ctr">
                        <a:lnSpc>
                          <a:spcPct val="100000"/>
                        </a:lnSpc>
                        <a:spcBef>
                          <a:spcPts val="1200"/>
                        </a:spcBef>
                        <a:spcAft>
                          <a:spcPts val="1000"/>
                        </a:spcAft>
                        <a:buFont typeface="Wingdings"/>
                        <a:buChar char=""/>
                      </a:pPr>
                      <a:r>
                        <a:rPr lang="en-GB" sz="1800" dirty="0">
                          <a:effectLst/>
                          <a:latin typeface="Comic Sans MS" panose="030F0702030302020204" pitchFamily="66" charset="0"/>
                          <a:ea typeface="Calibri"/>
                          <a:cs typeface="Times New Roman"/>
                        </a:rPr>
                        <a:t> </a:t>
                      </a:r>
                      <a:endParaRPr lang="en-SG" sz="1600" dirty="0">
                        <a:effectLst/>
                        <a:latin typeface="Comic Sans MS" panose="030F0702030302020204" pitchFamily="66" charset="0"/>
                        <a:ea typeface="Calibri"/>
                        <a:cs typeface="Times New Roman"/>
                      </a:endParaRPr>
                    </a:p>
                  </a:txBody>
                  <a:tcPr marL="68580" marR="68580" marT="0" marB="0" anchor="ctr"/>
                </a:tc>
              </a:tr>
              <a:tr h="370840">
                <a:tc>
                  <a:txBody>
                    <a:bodyPr/>
                    <a:lstStyle/>
                    <a:p>
                      <a:pPr algn="l">
                        <a:lnSpc>
                          <a:spcPct val="100000"/>
                        </a:lnSpc>
                        <a:spcBef>
                          <a:spcPts val="1200"/>
                        </a:spcBef>
                        <a:spcAft>
                          <a:spcPts val="1000"/>
                        </a:spcAft>
                      </a:pPr>
                      <a:r>
                        <a:rPr lang="en-GB" sz="1800" kern="1200" dirty="0" smtClean="0">
                          <a:solidFill>
                            <a:schemeClr val="dk1"/>
                          </a:solidFill>
                          <a:effectLst/>
                          <a:latin typeface="Comic Sans MS" panose="030F0702030302020204" pitchFamily="66" charset="0"/>
                          <a:ea typeface="Calibri"/>
                          <a:cs typeface="Times New Roman"/>
                        </a:rPr>
                        <a:t>3. User </a:t>
                      </a:r>
                      <a:r>
                        <a:rPr lang="en-GB" sz="1800" kern="1200" dirty="0">
                          <a:solidFill>
                            <a:schemeClr val="dk1"/>
                          </a:solidFill>
                          <a:effectLst/>
                          <a:latin typeface="Comic Sans MS" panose="030F0702030302020204" pitchFamily="66" charset="0"/>
                          <a:ea typeface="Calibri"/>
                          <a:cs typeface="Times New Roman"/>
                        </a:rPr>
                        <a:t>input validation</a:t>
                      </a:r>
                      <a:endParaRPr lang="en-SG" sz="1800" kern="1200" dirty="0">
                        <a:solidFill>
                          <a:schemeClr val="dk1"/>
                        </a:solidFill>
                        <a:effectLst/>
                        <a:latin typeface="Comic Sans MS" panose="030F0702030302020204" pitchFamily="66" charset="0"/>
                        <a:ea typeface="Calibri"/>
                        <a:cs typeface="Times New Roman"/>
                      </a:endParaRPr>
                    </a:p>
                  </a:txBody>
                  <a:tcPr marL="68580" marR="68580" marT="0" marB="0" anchor="ctr"/>
                </a:tc>
                <a:tc>
                  <a:txBody>
                    <a:bodyPr/>
                    <a:lstStyle/>
                    <a:p>
                      <a:pPr algn="l">
                        <a:lnSpc>
                          <a:spcPct val="100000"/>
                        </a:lnSpc>
                        <a:spcBef>
                          <a:spcPts val="1200"/>
                        </a:spcBef>
                        <a:spcAft>
                          <a:spcPts val="1000"/>
                        </a:spcAft>
                      </a:pPr>
                      <a:r>
                        <a:rPr lang="en-GB" sz="1800" kern="1200" dirty="0">
                          <a:solidFill>
                            <a:schemeClr val="dk1"/>
                          </a:solidFill>
                          <a:effectLst/>
                          <a:latin typeface="Comic Sans MS" panose="030F0702030302020204" pitchFamily="66" charset="0"/>
                          <a:ea typeface="Calibri"/>
                          <a:cs typeface="Times New Roman"/>
                        </a:rPr>
                        <a:t>If a user enters an index value which exceed the total index value of the listed files found, the script should be able to display an error message to the user and prompt the user to re-enter the index value again. </a:t>
                      </a:r>
                      <a:endParaRPr lang="en-SG" sz="1800" kern="1200" dirty="0">
                        <a:solidFill>
                          <a:schemeClr val="dk1"/>
                        </a:solidFill>
                        <a:effectLst/>
                        <a:latin typeface="Comic Sans MS" panose="030F0702030302020204" pitchFamily="66" charset="0"/>
                        <a:ea typeface="Calibri"/>
                        <a:cs typeface="Times New Roman"/>
                      </a:endParaRPr>
                    </a:p>
                  </a:txBody>
                  <a:tcPr marL="68580" marR="68580" marT="0" marB="0" anchor="ctr"/>
                </a:tc>
                <a:tc>
                  <a:txBody>
                    <a:bodyPr/>
                    <a:lstStyle/>
                    <a:p>
                      <a:pPr marL="342900" lvl="0" indent="-342900" algn="ctr">
                        <a:lnSpc>
                          <a:spcPct val="100000"/>
                        </a:lnSpc>
                        <a:spcBef>
                          <a:spcPts val="1200"/>
                        </a:spcBef>
                        <a:spcAft>
                          <a:spcPts val="1000"/>
                        </a:spcAft>
                        <a:buFont typeface="Wingdings"/>
                        <a:buChar char=""/>
                      </a:pPr>
                      <a:r>
                        <a:rPr lang="en-GB" sz="1800" dirty="0">
                          <a:effectLst/>
                          <a:latin typeface="Comic Sans MS" panose="030F0702030302020204" pitchFamily="66" charset="0"/>
                          <a:ea typeface="Calibri"/>
                          <a:cs typeface="Times New Roman"/>
                        </a:rPr>
                        <a:t> </a:t>
                      </a:r>
                      <a:endParaRPr lang="en-SG" sz="1600" dirty="0">
                        <a:effectLst/>
                        <a:latin typeface="Comic Sans MS" panose="030F0702030302020204" pitchFamily="66" charset="0"/>
                        <a:ea typeface="Calibri"/>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4669766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scenarios and results</a:t>
            </a:r>
            <a:endParaRPr lang="en-SG" dirty="0"/>
          </a:p>
        </p:txBody>
      </p:sp>
      <p:graphicFrame>
        <p:nvGraphicFramePr>
          <p:cNvPr id="4" name="Content Placeholder 4"/>
          <p:cNvGraphicFramePr>
            <a:graphicFrameLocks/>
          </p:cNvGraphicFramePr>
          <p:nvPr>
            <p:extLst>
              <p:ext uri="{D42A27DB-BD31-4B8C-83A1-F6EECF244321}">
                <p14:modId xmlns:p14="http://schemas.microsoft.com/office/powerpoint/2010/main" val="2687095559"/>
              </p:ext>
            </p:extLst>
          </p:nvPr>
        </p:nvGraphicFramePr>
        <p:xfrm>
          <a:off x="344488" y="1752600"/>
          <a:ext cx="9289032" cy="3749040"/>
        </p:xfrm>
        <a:graphic>
          <a:graphicData uri="http://schemas.openxmlformats.org/drawingml/2006/table">
            <a:tbl>
              <a:tblPr firstRow="1" bandRow="1">
                <a:tableStyleId>{073A0DAA-6AF3-43AB-8588-CEC1D06C72B9}</a:tableStyleId>
              </a:tblPr>
              <a:tblGrid>
                <a:gridCol w="3096344"/>
                <a:gridCol w="4608512"/>
                <a:gridCol w="1584176"/>
              </a:tblGrid>
              <a:tr h="370840">
                <a:tc>
                  <a:txBody>
                    <a:bodyPr/>
                    <a:lstStyle/>
                    <a:p>
                      <a:pPr algn="ctr">
                        <a:lnSpc>
                          <a:spcPct val="150000"/>
                        </a:lnSpc>
                        <a:spcAft>
                          <a:spcPts val="0"/>
                        </a:spcAft>
                      </a:pPr>
                      <a:r>
                        <a:rPr lang="en-US" sz="2000" b="1" u="sng" dirty="0">
                          <a:effectLst/>
                          <a:latin typeface="Comic Sans MS" panose="030F0702030302020204" pitchFamily="66" charset="0"/>
                          <a:ea typeface="Calibri"/>
                          <a:cs typeface="Times New Roman"/>
                        </a:rPr>
                        <a:t>Evaluation Factors</a:t>
                      </a:r>
                      <a:endParaRPr lang="en-SG" sz="1800" dirty="0">
                        <a:effectLst/>
                        <a:latin typeface="Comic Sans MS" panose="030F0702030302020204" pitchFamily="66" charset="0"/>
                        <a:ea typeface="Calibri"/>
                        <a:cs typeface="Times New Roman"/>
                      </a:endParaRPr>
                    </a:p>
                  </a:txBody>
                  <a:tcPr marL="68580" marR="68580" marT="0" marB="0" anchor="ctr"/>
                </a:tc>
                <a:tc>
                  <a:txBody>
                    <a:bodyPr/>
                    <a:lstStyle/>
                    <a:p>
                      <a:pPr algn="ctr">
                        <a:lnSpc>
                          <a:spcPct val="150000"/>
                        </a:lnSpc>
                        <a:spcAft>
                          <a:spcPts val="0"/>
                        </a:spcAft>
                      </a:pPr>
                      <a:r>
                        <a:rPr lang="en-US" sz="2000" b="1" u="sng">
                          <a:effectLst/>
                          <a:latin typeface="Comic Sans MS" panose="030F0702030302020204" pitchFamily="66" charset="0"/>
                          <a:ea typeface="Calibri"/>
                          <a:cs typeface="Times New Roman"/>
                        </a:rPr>
                        <a:t>Description</a:t>
                      </a:r>
                      <a:endParaRPr lang="en-SG" sz="1800">
                        <a:effectLst/>
                        <a:latin typeface="Comic Sans MS" panose="030F0702030302020204" pitchFamily="66" charset="0"/>
                        <a:ea typeface="Calibri"/>
                        <a:cs typeface="Times New Roman"/>
                      </a:endParaRPr>
                    </a:p>
                  </a:txBody>
                  <a:tcPr marL="68580" marR="68580" marT="0" marB="0" anchor="ctr"/>
                </a:tc>
                <a:tc>
                  <a:txBody>
                    <a:bodyPr/>
                    <a:lstStyle/>
                    <a:p>
                      <a:pPr algn="ctr">
                        <a:lnSpc>
                          <a:spcPct val="150000"/>
                        </a:lnSpc>
                        <a:spcBef>
                          <a:spcPts val="1200"/>
                        </a:spcBef>
                        <a:spcAft>
                          <a:spcPts val="1000"/>
                        </a:spcAft>
                      </a:pPr>
                      <a:r>
                        <a:rPr lang="en-US" sz="2000" b="1" u="sng" dirty="0">
                          <a:effectLst/>
                          <a:latin typeface="Comic Sans MS" panose="030F0702030302020204" pitchFamily="66" charset="0"/>
                          <a:ea typeface="Calibri"/>
                          <a:cs typeface="Times New Roman"/>
                        </a:rPr>
                        <a:t>Outcome</a:t>
                      </a:r>
                      <a:endParaRPr lang="en-SG" sz="1800" dirty="0">
                        <a:effectLst/>
                        <a:latin typeface="Comic Sans MS" panose="030F0702030302020204" pitchFamily="66" charset="0"/>
                        <a:ea typeface="Calibri"/>
                        <a:cs typeface="Times New Roman"/>
                      </a:endParaRPr>
                    </a:p>
                  </a:txBody>
                  <a:tcPr marL="68580" marR="68580" marT="0" marB="0" anchor="ctr"/>
                </a:tc>
              </a:tr>
              <a:tr h="370840">
                <a:tc>
                  <a:txBody>
                    <a:bodyPr/>
                    <a:lstStyle/>
                    <a:p>
                      <a:pPr>
                        <a:lnSpc>
                          <a:spcPct val="100000"/>
                        </a:lnSpc>
                        <a:spcBef>
                          <a:spcPts val="1200"/>
                        </a:spcBef>
                        <a:spcAft>
                          <a:spcPts val="1000"/>
                        </a:spcAft>
                      </a:pPr>
                      <a:r>
                        <a:rPr lang="en-GB" sz="1800" kern="1200" dirty="0" smtClean="0">
                          <a:solidFill>
                            <a:schemeClr val="dk1"/>
                          </a:solidFill>
                          <a:effectLst/>
                          <a:latin typeface="Comic Sans MS" panose="030F0702030302020204" pitchFamily="66" charset="0"/>
                          <a:ea typeface="Calibri"/>
                          <a:cs typeface="Times New Roman"/>
                        </a:rPr>
                        <a:t>4. Checking </a:t>
                      </a:r>
                      <a:r>
                        <a:rPr lang="en-GB" sz="1800" kern="1200" dirty="0">
                          <a:solidFill>
                            <a:schemeClr val="dk1"/>
                          </a:solidFill>
                          <a:effectLst/>
                          <a:latin typeface="Comic Sans MS" panose="030F0702030302020204" pitchFamily="66" charset="0"/>
                          <a:ea typeface="Calibri"/>
                          <a:cs typeface="Times New Roman"/>
                        </a:rPr>
                        <a:t>if the input verilog file is supported by the script </a:t>
                      </a:r>
                      <a:endParaRPr lang="en-SG" sz="1800" kern="1200" dirty="0">
                        <a:solidFill>
                          <a:schemeClr val="dk1"/>
                        </a:solidFill>
                        <a:effectLst/>
                        <a:latin typeface="Comic Sans MS" panose="030F0702030302020204" pitchFamily="66" charset="0"/>
                        <a:ea typeface="Calibri"/>
                        <a:cs typeface="Times New Roman"/>
                      </a:endParaRPr>
                    </a:p>
                  </a:txBody>
                  <a:tcPr marL="68580" marR="68580" marT="0" marB="0" anchor="ctr"/>
                </a:tc>
                <a:tc>
                  <a:txBody>
                    <a:bodyPr/>
                    <a:lstStyle/>
                    <a:p>
                      <a:pPr>
                        <a:lnSpc>
                          <a:spcPct val="100000"/>
                        </a:lnSpc>
                        <a:spcBef>
                          <a:spcPts val="1200"/>
                        </a:spcBef>
                        <a:spcAft>
                          <a:spcPts val="1000"/>
                        </a:spcAft>
                      </a:pPr>
                      <a:r>
                        <a:rPr lang="en-GB" sz="1800" kern="1200" dirty="0">
                          <a:solidFill>
                            <a:schemeClr val="dk1"/>
                          </a:solidFill>
                          <a:effectLst/>
                          <a:latin typeface="Comic Sans MS" panose="030F0702030302020204" pitchFamily="66" charset="0"/>
                          <a:ea typeface="Calibri"/>
                          <a:cs typeface="Times New Roman"/>
                        </a:rPr>
                        <a:t>The script should be able to determine if the module declaration of the input verilog file is supported by the script. </a:t>
                      </a:r>
                      <a:endParaRPr lang="en-SG" sz="1800" kern="1200" dirty="0">
                        <a:solidFill>
                          <a:schemeClr val="dk1"/>
                        </a:solidFill>
                        <a:effectLst/>
                        <a:latin typeface="Comic Sans MS" panose="030F0702030302020204" pitchFamily="66" charset="0"/>
                        <a:ea typeface="Calibri"/>
                        <a:cs typeface="Times New Roman"/>
                      </a:endParaRPr>
                    </a:p>
                  </a:txBody>
                  <a:tcPr marL="68580" marR="68580" marT="0" marB="0" anchor="ctr"/>
                </a:tc>
                <a:tc>
                  <a:txBody>
                    <a:bodyPr/>
                    <a:lstStyle/>
                    <a:p>
                      <a:pPr marL="342900" lvl="0" indent="-342900" algn="ctr">
                        <a:lnSpc>
                          <a:spcPct val="100000"/>
                        </a:lnSpc>
                        <a:spcBef>
                          <a:spcPts val="1200"/>
                        </a:spcBef>
                        <a:spcAft>
                          <a:spcPts val="1000"/>
                        </a:spcAft>
                        <a:buFont typeface="Wingdings"/>
                        <a:buChar char=""/>
                      </a:pPr>
                      <a:r>
                        <a:rPr lang="en-GB" sz="1800" dirty="0">
                          <a:effectLst/>
                          <a:latin typeface="Comic Sans MS" panose="030F0702030302020204" pitchFamily="66" charset="0"/>
                          <a:ea typeface="Calibri"/>
                          <a:cs typeface="Times New Roman"/>
                        </a:rPr>
                        <a:t> </a:t>
                      </a:r>
                      <a:endParaRPr lang="en-SG" sz="1600" dirty="0">
                        <a:effectLst/>
                        <a:latin typeface="Comic Sans MS" panose="030F0702030302020204" pitchFamily="66" charset="0"/>
                        <a:ea typeface="Calibri"/>
                        <a:cs typeface="Times New Roman"/>
                      </a:endParaRPr>
                    </a:p>
                  </a:txBody>
                  <a:tcPr marL="68580" marR="68580" marT="0" marB="0" anchor="ctr"/>
                </a:tc>
              </a:tr>
              <a:tr h="370840">
                <a:tc>
                  <a:txBody>
                    <a:bodyPr/>
                    <a:lstStyle/>
                    <a:p>
                      <a:pPr>
                        <a:lnSpc>
                          <a:spcPct val="100000"/>
                        </a:lnSpc>
                        <a:spcBef>
                          <a:spcPts val="1200"/>
                        </a:spcBef>
                        <a:spcAft>
                          <a:spcPts val="1000"/>
                        </a:spcAft>
                      </a:pPr>
                      <a:r>
                        <a:rPr lang="en-GB" sz="1800" kern="1200" dirty="0" smtClean="0">
                          <a:solidFill>
                            <a:schemeClr val="dk1"/>
                          </a:solidFill>
                          <a:effectLst/>
                          <a:latin typeface="Comic Sans MS" panose="030F0702030302020204" pitchFamily="66" charset="0"/>
                          <a:ea typeface="Calibri"/>
                          <a:cs typeface="Times New Roman"/>
                        </a:rPr>
                        <a:t>5. Removing of the comments in the verilog file</a:t>
                      </a:r>
                      <a:endParaRPr lang="en-SG" sz="1800" kern="1200" dirty="0">
                        <a:solidFill>
                          <a:schemeClr val="dk1"/>
                        </a:solidFill>
                        <a:effectLst/>
                        <a:latin typeface="Comic Sans MS" panose="030F0702030302020204" pitchFamily="66" charset="0"/>
                        <a:ea typeface="Calibri"/>
                        <a:cs typeface="Times New Roman"/>
                      </a:endParaRPr>
                    </a:p>
                  </a:txBody>
                  <a:tcPr marL="68580" marR="68580" marT="0" marB="0" anchor="ctr"/>
                </a:tc>
                <a:tc>
                  <a:txBody>
                    <a:bodyPr/>
                    <a:lstStyle/>
                    <a:p>
                      <a:pPr>
                        <a:lnSpc>
                          <a:spcPct val="100000"/>
                        </a:lnSpc>
                        <a:spcBef>
                          <a:spcPts val="1200"/>
                        </a:spcBef>
                        <a:spcAft>
                          <a:spcPts val="1000"/>
                        </a:spcAft>
                      </a:pPr>
                      <a:r>
                        <a:rPr lang="en-GB" sz="1800" kern="1200" dirty="0" smtClean="0">
                          <a:solidFill>
                            <a:schemeClr val="dk1"/>
                          </a:solidFill>
                          <a:effectLst/>
                          <a:latin typeface="Comic Sans MS" panose="030F0702030302020204" pitchFamily="66" charset="0"/>
                          <a:ea typeface="Calibri"/>
                          <a:cs typeface="Times New Roman"/>
                        </a:rPr>
                        <a:t>The script should be able to remove all the comments written in the verilog file to prepare for the information extraction to create the testbench file.</a:t>
                      </a:r>
                      <a:endParaRPr lang="en-SG" sz="1800" kern="1200" dirty="0">
                        <a:solidFill>
                          <a:schemeClr val="dk1"/>
                        </a:solidFill>
                        <a:effectLst/>
                        <a:latin typeface="Comic Sans MS" panose="030F0702030302020204" pitchFamily="66" charset="0"/>
                        <a:ea typeface="Calibri"/>
                        <a:cs typeface="Times New Roman"/>
                      </a:endParaRPr>
                    </a:p>
                  </a:txBody>
                  <a:tcPr marL="68580" marR="68580" marT="0" marB="0" anchor="ctr"/>
                </a:tc>
                <a:tc>
                  <a:txBody>
                    <a:bodyPr/>
                    <a:lstStyle/>
                    <a:p>
                      <a:pPr marL="342900" lvl="0" indent="-342900" algn="ctr">
                        <a:lnSpc>
                          <a:spcPct val="100000"/>
                        </a:lnSpc>
                        <a:spcBef>
                          <a:spcPts val="1200"/>
                        </a:spcBef>
                        <a:spcAft>
                          <a:spcPts val="1000"/>
                        </a:spcAft>
                        <a:buFont typeface="Wingdings"/>
                        <a:buChar char=""/>
                      </a:pPr>
                      <a:r>
                        <a:rPr lang="en-GB" sz="1800" dirty="0">
                          <a:effectLst/>
                          <a:latin typeface="Comic Sans MS" panose="030F0702030302020204" pitchFamily="66" charset="0"/>
                          <a:ea typeface="Calibri"/>
                          <a:cs typeface="Times New Roman"/>
                        </a:rPr>
                        <a:t> </a:t>
                      </a:r>
                      <a:endParaRPr lang="en-SG" sz="1600" dirty="0">
                        <a:effectLst/>
                        <a:latin typeface="Comic Sans MS" panose="030F0702030302020204" pitchFamily="66" charset="0"/>
                        <a:ea typeface="Calibri"/>
                        <a:cs typeface="Times New Roman"/>
                      </a:endParaRPr>
                    </a:p>
                  </a:txBody>
                  <a:tcPr marL="68580" marR="68580" marT="0" marB="0" anchor="ctr"/>
                </a:tc>
              </a:tr>
              <a:tr h="370840">
                <a:tc>
                  <a:txBody>
                    <a:bodyPr/>
                    <a:lstStyle/>
                    <a:p>
                      <a:pPr>
                        <a:lnSpc>
                          <a:spcPct val="100000"/>
                        </a:lnSpc>
                        <a:spcBef>
                          <a:spcPts val="1200"/>
                        </a:spcBef>
                        <a:spcAft>
                          <a:spcPts val="1000"/>
                        </a:spcAft>
                      </a:pPr>
                      <a:r>
                        <a:rPr lang="en-GB" sz="1800" dirty="0" smtClean="0">
                          <a:effectLst/>
                          <a:latin typeface="Comic Sans MS" panose="030F0702030302020204" pitchFamily="66" charset="0"/>
                          <a:ea typeface="Calibri"/>
                          <a:cs typeface="Times New Roman"/>
                        </a:rPr>
                        <a:t>6. Extracting </a:t>
                      </a:r>
                      <a:r>
                        <a:rPr lang="en-GB" sz="1800" dirty="0">
                          <a:effectLst/>
                          <a:latin typeface="Comic Sans MS" panose="030F0702030302020204" pitchFamily="66" charset="0"/>
                          <a:ea typeface="Calibri"/>
                          <a:cs typeface="Times New Roman"/>
                        </a:rPr>
                        <a:t>of all the necessary information required to create a testbench</a:t>
                      </a:r>
                      <a:endParaRPr lang="en-SG" sz="1800" dirty="0">
                        <a:effectLst/>
                        <a:latin typeface="Comic Sans MS" panose="030F0702030302020204" pitchFamily="66" charset="0"/>
                        <a:ea typeface="Calibri"/>
                        <a:cs typeface="Times New Roman"/>
                      </a:endParaRPr>
                    </a:p>
                  </a:txBody>
                  <a:tcPr marL="68580" marR="68580" marT="0" marB="0" anchor="ctr"/>
                </a:tc>
                <a:tc>
                  <a:txBody>
                    <a:bodyPr/>
                    <a:lstStyle/>
                    <a:p>
                      <a:r>
                        <a:rPr lang="en-GB" sz="1800" kern="1200" dirty="0" smtClean="0">
                          <a:solidFill>
                            <a:schemeClr val="dk1"/>
                          </a:solidFill>
                          <a:effectLst/>
                          <a:latin typeface="Comic Sans MS" panose="030F0702030302020204" pitchFamily="66" charset="0"/>
                          <a:ea typeface="Calibri"/>
                          <a:cs typeface="Times New Roman"/>
                        </a:rPr>
                        <a:t>The script should be able to extract the following information from the given file:</a:t>
                      </a:r>
                      <a:endParaRPr lang="en-SG" sz="1800" kern="1200" dirty="0" smtClean="0">
                        <a:solidFill>
                          <a:schemeClr val="dk1"/>
                        </a:solidFill>
                        <a:effectLst/>
                        <a:latin typeface="Comic Sans MS" panose="030F0702030302020204" pitchFamily="66" charset="0"/>
                        <a:ea typeface="Calibri"/>
                        <a:cs typeface="Times New Roman"/>
                      </a:endParaRPr>
                    </a:p>
                    <a:p>
                      <a:r>
                        <a:rPr lang="en-GB" sz="1800" kern="1200" dirty="0" smtClean="0">
                          <a:solidFill>
                            <a:schemeClr val="dk1"/>
                          </a:solidFill>
                          <a:effectLst/>
                          <a:latin typeface="Comic Sans MS" panose="030F0702030302020204" pitchFamily="66" charset="0"/>
                          <a:ea typeface="Calibri"/>
                          <a:cs typeface="Times New Roman"/>
                        </a:rPr>
                        <a:t>1. Module declaration</a:t>
                      </a:r>
                      <a:endParaRPr lang="en-SG" sz="1800" kern="1200" dirty="0" smtClean="0">
                        <a:solidFill>
                          <a:schemeClr val="dk1"/>
                        </a:solidFill>
                        <a:effectLst/>
                        <a:latin typeface="Comic Sans MS" panose="030F0702030302020204" pitchFamily="66" charset="0"/>
                        <a:ea typeface="Calibri"/>
                        <a:cs typeface="Times New Roman"/>
                      </a:endParaRPr>
                    </a:p>
                    <a:p>
                      <a:r>
                        <a:rPr lang="en-GB" sz="1800" kern="1200" dirty="0" smtClean="0">
                          <a:solidFill>
                            <a:schemeClr val="dk1"/>
                          </a:solidFill>
                          <a:effectLst/>
                          <a:latin typeface="Comic Sans MS" panose="030F0702030302020204" pitchFamily="66" charset="0"/>
                          <a:ea typeface="Calibri"/>
                          <a:cs typeface="Times New Roman"/>
                        </a:rPr>
                        <a:t>2. Ports declaration</a:t>
                      </a:r>
                      <a:endParaRPr lang="en-SG" sz="1800" kern="1200" dirty="0" smtClean="0">
                        <a:solidFill>
                          <a:schemeClr val="dk1"/>
                        </a:solidFill>
                        <a:effectLst/>
                        <a:latin typeface="Comic Sans MS" panose="030F0702030302020204" pitchFamily="66" charset="0"/>
                        <a:ea typeface="Calibri"/>
                        <a:cs typeface="Times New Roman"/>
                      </a:endParaRPr>
                    </a:p>
                    <a:p>
                      <a:r>
                        <a:rPr lang="en-GB" sz="1800" kern="1200" dirty="0" smtClean="0">
                          <a:solidFill>
                            <a:schemeClr val="dk1"/>
                          </a:solidFill>
                          <a:effectLst/>
                          <a:latin typeface="Comic Sans MS" panose="030F0702030302020204" pitchFamily="66" charset="0"/>
                          <a:ea typeface="Calibri"/>
                          <a:cs typeface="Times New Roman"/>
                        </a:rPr>
                        <a:t>3. Module name</a:t>
                      </a:r>
                      <a:endParaRPr lang="en-SG" sz="1800" kern="1200" dirty="0">
                        <a:solidFill>
                          <a:schemeClr val="dk1"/>
                        </a:solidFill>
                        <a:effectLst/>
                        <a:latin typeface="Comic Sans MS" panose="030F0702030302020204" pitchFamily="66" charset="0"/>
                        <a:ea typeface="Calibri"/>
                        <a:cs typeface="Times New Roman"/>
                      </a:endParaRPr>
                    </a:p>
                  </a:txBody>
                  <a:tcPr marL="68580" marR="68580" marT="0" marB="0" anchor="ctr"/>
                </a:tc>
                <a:tc>
                  <a:txBody>
                    <a:bodyPr/>
                    <a:lstStyle/>
                    <a:p>
                      <a:pPr marL="342900" lvl="0" indent="-342900" algn="ctr">
                        <a:lnSpc>
                          <a:spcPct val="100000"/>
                        </a:lnSpc>
                        <a:spcBef>
                          <a:spcPts val="1200"/>
                        </a:spcBef>
                        <a:spcAft>
                          <a:spcPts val="1000"/>
                        </a:spcAft>
                        <a:buFont typeface="Wingdings"/>
                        <a:buChar char=""/>
                      </a:pPr>
                      <a:r>
                        <a:rPr lang="en-GB" sz="1800" dirty="0">
                          <a:effectLst/>
                          <a:latin typeface="Comic Sans MS" panose="030F0702030302020204" pitchFamily="66" charset="0"/>
                          <a:ea typeface="Calibri"/>
                          <a:cs typeface="Times New Roman"/>
                        </a:rPr>
                        <a:t> </a:t>
                      </a:r>
                      <a:endParaRPr lang="en-SG" sz="1600" dirty="0">
                        <a:effectLst/>
                        <a:latin typeface="Comic Sans MS" panose="030F0702030302020204" pitchFamily="66" charset="0"/>
                        <a:ea typeface="Calibri"/>
                        <a:cs typeface="Times New Roman"/>
                      </a:endParaRPr>
                    </a:p>
                  </a:txBody>
                  <a:tcPr marL="68580" marR="68580" marT="0" marB="0" anchor="ctr"/>
                </a:tc>
              </a:tr>
            </a:tbl>
          </a:graphicData>
        </a:graphic>
      </p:graphicFrame>
    </p:spTree>
    <p:extLst>
      <p:ext uri="{BB962C8B-B14F-4D97-AF65-F5344CB8AC3E}">
        <p14:creationId xmlns:p14="http://schemas.microsoft.com/office/powerpoint/2010/main" val="3483139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scenarios and results</a:t>
            </a:r>
            <a:endParaRPr lang="en-SG" dirty="0"/>
          </a:p>
        </p:txBody>
      </p:sp>
      <p:graphicFrame>
        <p:nvGraphicFramePr>
          <p:cNvPr id="4" name="Content Placeholder 4"/>
          <p:cNvGraphicFramePr>
            <a:graphicFrameLocks/>
          </p:cNvGraphicFramePr>
          <p:nvPr>
            <p:extLst>
              <p:ext uri="{D42A27DB-BD31-4B8C-83A1-F6EECF244321}">
                <p14:modId xmlns:p14="http://schemas.microsoft.com/office/powerpoint/2010/main" val="2671104431"/>
              </p:ext>
            </p:extLst>
          </p:nvPr>
        </p:nvGraphicFramePr>
        <p:xfrm>
          <a:off x="344488" y="1752600"/>
          <a:ext cx="9289032" cy="3749040"/>
        </p:xfrm>
        <a:graphic>
          <a:graphicData uri="http://schemas.openxmlformats.org/drawingml/2006/table">
            <a:tbl>
              <a:tblPr firstRow="1" bandRow="1">
                <a:tableStyleId>{073A0DAA-6AF3-43AB-8588-CEC1D06C72B9}</a:tableStyleId>
              </a:tblPr>
              <a:tblGrid>
                <a:gridCol w="3096344"/>
                <a:gridCol w="4608512"/>
                <a:gridCol w="1584176"/>
              </a:tblGrid>
              <a:tr h="370840">
                <a:tc>
                  <a:txBody>
                    <a:bodyPr/>
                    <a:lstStyle/>
                    <a:p>
                      <a:pPr algn="ctr">
                        <a:lnSpc>
                          <a:spcPct val="150000"/>
                        </a:lnSpc>
                        <a:spcAft>
                          <a:spcPts val="0"/>
                        </a:spcAft>
                      </a:pPr>
                      <a:r>
                        <a:rPr lang="en-US" sz="2000" b="1" u="sng" dirty="0">
                          <a:effectLst/>
                          <a:latin typeface="Comic Sans MS" panose="030F0702030302020204" pitchFamily="66" charset="0"/>
                          <a:ea typeface="Calibri"/>
                          <a:cs typeface="Times New Roman"/>
                        </a:rPr>
                        <a:t>Evaluation Factors</a:t>
                      </a:r>
                      <a:endParaRPr lang="en-SG" sz="1800" dirty="0">
                        <a:effectLst/>
                        <a:latin typeface="Comic Sans MS" panose="030F0702030302020204" pitchFamily="66" charset="0"/>
                        <a:ea typeface="Calibri"/>
                        <a:cs typeface="Times New Roman"/>
                      </a:endParaRPr>
                    </a:p>
                  </a:txBody>
                  <a:tcPr marL="68580" marR="68580" marT="0" marB="0" anchor="ctr"/>
                </a:tc>
                <a:tc>
                  <a:txBody>
                    <a:bodyPr/>
                    <a:lstStyle/>
                    <a:p>
                      <a:pPr algn="ctr">
                        <a:lnSpc>
                          <a:spcPct val="150000"/>
                        </a:lnSpc>
                        <a:spcAft>
                          <a:spcPts val="0"/>
                        </a:spcAft>
                      </a:pPr>
                      <a:r>
                        <a:rPr lang="en-US" sz="2000" b="1" u="sng">
                          <a:effectLst/>
                          <a:latin typeface="Comic Sans MS" panose="030F0702030302020204" pitchFamily="66" charset="0"/>
                          <a:ea typeface="Calibri"/>
                          <a:cs typeface="Times New Roman"/>
                        </a:rPr>
                        <a:t>Description</a:t>
                      </a:r>
                      <a:endParaRPr lang="en-SG" sz="1800">
                        <a:effectLst/>
                        <a:latin typeface="Comic Sans MS" panose="030F0702030302020204" pitchFamily="66" charset="0"/>
                        <a:ea typeface="Calibri"/>
                        <a:cs typeface="Times New Roman"/>
                      </a:endParaRPr>
                    </a:p>
                  </a:txBody>
                  <a:tcPr marL="68580" marR="68580" marT="0" marB="0" anchor="ctr"/>
                </a:tc>
                <a:tc>
                  <a:txBody>
                    <a:bodyPr/>
                    <a:lstStyle/>
                    <a:p>
                      <a:pPr algn="ctr">
                        <a:lnSpc>
                          <a:spcPct val="150000"/>
                        </a:lnSpc>
                        <a:spcBef>
                          <a:spcPts val="1200"/>
                        </a:spcBef>
                        <a:spcAft>
                          <a:spcPts val="1000"/>
                        </a:spcAft>
                      </a:pPr>
                      <a:r>
                        <a:rPr lang="en-US" sz="2000" b="1" u="sng" dirty="0">
                          <a:effectLst/>
                          <a:latin typeface="Comic Sans MS" panose="030F0702030302020204" pitchFamily="66" charset="0"/>
                          <a:ea typeface="Calibri"/>
                          <a:cs typeface="Times New Roman"/>
                        </a:rPr>
                        <a:t>Outcome</a:t>
                      </a:r>
                      <a:endParaRPr lang="en-SG" sz="1800" dirty="0">
                        <a:effectLst/>
                        <a:latin typeface="Comic Sans MS" panose="030F0702030302020204" pitchFamily="66" charset="0"/>
                        <a:ea typeface="Calibri"/>
                        <a:cs typeface="Times New Roman"/>
                      </a:endParaRPr>
                    </a:p>
                  </a:txBody>
                  <a:tcPr marL="68580" marR="68580" marT="0" marB="0" anchor="ctr"/>
                </a:tc>
              </a:tr>
              <a:tr h="370840">
                <a:tc>
                  <a:txBody>
                    <a:bodyPr/>
                    <a:lstStyle/>
                    <a:p>
                      <a:pPr>
                        <a:lnSpc>
                          <a:spcPct val="100000"/>
                        </a:lnSpc>
                        <a:spcBef>
                          <a:spcPts val="1200"/>
                        </a:spcBef>
                        <a:spcAft>
                          <a:spcPts val="1000"/>
                        </a:spcAft>
                      </a:pPr>
                      <a:r>
                        <a:rPr lang="en-GB" sz="1800" dirty="0" smtClean="0">
                          <a:effectLst/>
                          <a:latin typeface="Comic Sans MS" panose="030F0702030302020204" pitchFamily="66" charset="0"/>
                          <a:ea typeface="Calibri"/>
                          <a:cs typeface="Times New Roman"/>
                        </a:rPr>
                        <a:t>7. Convert </a:t>
                      </a:r>
                      <a:r>
                        <a:rPr lang="en-GB" sz="1800" dirty="0">
                          <a:effectLst/>
                          <a:latin typeface="Comic Sans MS" panose="030F0702030302020204" pitchFamily="66" charset="0"/>
                          <a:ea typeface="Calibri"/>
                          <a:cs typeface="Times New Roman"/>
                        </a:rPr>
                        <a:t>the ports obtained correctly</a:t>
                      </a:r>
                      <a:endParaRPr lang="en-SG" sz="1800" dirty="0">
                        <a:effectLst/>
                        <a:latin typeface="Comic Sans MS" panose="030F0702030302020204" pitchFamily="66" charset="0"/>
                        <a:ea typeface="Calibri"/>
                        <a:cs typeface="Times New Roman"/>
                      </a:endParaRPr>
                    </a:p>
                  </a:txBody>
                  <a:tcPr marL="68580" marR="68580" marT="0" marB="0" anchor="ctr"/>
                </a:tc>
                <a:tc>
                  <a:txBody>
                    <a:bodyPr/>
                    <a:lstStyle/>
                    <a:p>
                      <a:pPr>
                        <a:lnSpc>
                          <a:spcPct val="100000"/>
                        </a:lnSpc>
                        <a:spcBef>
                          <a:spcPts val="1200"/>
                        </a:spcBef>
                        <a:spcAft>
                          <a:spcPts val="1000"/>
                        </a:spcAft>
                      </a:pPr>
                      <a:r>
                        <a:rPr lang="en-GB" sz="1800">
                          <a:effectLst/>
                          <a:latin typeface="Comic Sans MS" panose="030F0702030302020204" pitchFamily="66" charset="0"/>
                          <a:ea typeface="Calibri"/>
                          <a:cs typeface="Times New Roman"/>
                        </a:rPr>
                        <a:t>The script should be able to change all the input ports to reg signals and all the output ports to wires correctly.</a:t>
                      </a:r>
                      <a:endParaRPr lang="en-SG" sz="1800">
                        <a:effectLst/>
                        <a:latin typeface="Comic Sans MS" panose="030F0702030302020204" pitchFamily="66" charset="0"/>
                        <a:ea typeface="Calibri"/>
                        <a:cs typeface="Times New Roman"/>
                      </a:endParaRPr>
                    </a:p>
                  </a:txBody>
                  <a:tcPr marL="68580" marR="68580" marT="0" marB="0" anchor="ctr"/>
                </a:tc>
                <a:tc>
                  <a:txBody>
                    <a:bodyPr/>
                    <a:lstStyle/>
                    <a:p>
                      <a:pPr marL="342900" lvl="0" indent="-342900" algn="ctr">
                        <a:lnSpc>
                          <a:spcPct val="100000"/>
                        </a:lnSpc>
                        <a:spcBef>
                          <a:spcPts val="1200"/>
                        </a:spcBef>
                        <a:spcAft>
                          <a:spcPts val="1000"/>
                        </a:spcAft>
                        <a:buFont typeface="Wingdings"/>
                        <a:buChar char=""/>
                      </a:pPr>
                      <a:r>
                        <a:rPr lang="en-GB" sz="1800" dirty="0">
                          <a:effectLst/>
                          <a:latin typeface="Comic Sans MS" panose="030F0702030302020204" pitchFamily="66" charset="0"/>
                          <a:ea typeface="Calibri"/>
                          <a:cs typeface="Times New Roman"/>
                        </a:rPr>
                        <a:t> </a:t>
                      </a:r>
                      <a:endParaRPr lang="en-SG" sz="1600" dirty="0">
                        <a:effectLst/>
                        <a:latin typeface="Comic Sans MS" panose="030F0702030302020204" pitchFamily="66" charset="0"/>
                        <a:ea typeface="Calibri"/>
                        <a:cs typeface="Times New Roman"/>
                      </a:endParaRPr>
                    </a:p>
                  </a:txBody>
                  <a:tcPr marL="68580" marR="68580" marT="0" marB="0" anchor="ctr"/>
                </a:tc>
              </a:tr>
              <a:tr h="370840">
                <a:tc>
                  <a:txBody>
                    <a:bodyPr/>
                    <a:lstStyle/>
                    <a:p>
                      <a:pPr>
                        <a:lnSpc>
                          <a:spcPct val="100000"/>
                        </a:lnSpc>
                        <a:spcBef>
                          <a:spcPts val="1200"/>
                        </a:spcBef>
                        <a:spcAft>
                          <a:spcPts val="1000"/>
                        </a:spcAft>
                      </a:pPr>
                      <a:r>
                        <a:rPr lang="en-GB" sz="1800" dirty="0" smtClean="0">
                          <a:effectLst/>
                          <a:latin typeface="Comic Sans MS" panose="030F0702030302020204" pitchFamily="66" charset="0"/>
                          <a:ea typeface="Calibri"/>
                          <a:cs typeface="Times New Roman"/>
                        </a:rPr>
                        <a:t>8. Obtaining </a:t>
                      </a:r>
                      <a:r>
                        <a:rPr lang="en-GB" sz="1800" dirty="0">
                          <a:effectLst/>
                          <a:latin typeface="Comic Sans MS" panose="030F0702030302020204" pitchFamily="66" charset="0"/>
                          <a:ea typeface="Calibri"/>
                          <a:cs typeface="Times New Roman"/>
                        </a:rPr>
                        <a:t>the correct bit-width value of the port correctly</a:t>
                      </a:r>
                      <a:endParaRPr lang="en-SG" sz="1800" dirty="0">
                        <a:effectLst/>
                        <a:latin typeface="Comic Sans MS" panose="030F0702030302020204" pitchFamily="66" charset="0"/>
                        <a:ea typeface="Calibri"/>
                        <a:cs typeface="Times New Roman"/>
                      </a:endParaRPr>
                    </a:p>
                  </a:txBody>
                  <a:tcPr marL="68580" marR="68580" marT="0" marB="0" anchor="ctr"/>
                </a:tc>
                <a:tc>
                  <a:txBody>
                    <a:bodyPr/>
                    <a:lstStyle/>
                    <a:p>
                      <a:pPr>
                        <a:lnSpc>
                          <a:spcPct val="100000"/>
                        </a:lnSpc>
                        <a:spcBef>
                          <a:spcPts val="1200"/>
                        </a:spcBef>
                        <a:spcAft>
                          <a:spcPts val="1000"/>
                        </a:spcAft>
                      </a:pPr>
                      <a:r>
                        <a:rPr lang="en-GB" sz="1800" dirty="0">
                          <a:effectLst/>
                          <a:latin typeface="Comic Sans MS" panose="030F0702030302020204" pitchFamily="66" charset="0"/>
                          <a:ea typeface="Calibri"/>
                          <a:cs typeface="Times New Roman"/>
                        </a:rPr>
                        <a:t>The script should be able to obtain the correct bit-width size values of the respective ports correctly based on the port MSB and LSB value.</a:t>
                      </a:r>
                      <a:endParaRPr lang="en-SG" sz="1800" dirty="0">
                        <a:effectLst/>
                        <a:latin typeface="Comic Sans MS" panose="030F0702030302020204" pitchFamily="66" charset="0"/>
                        <a:ea typeface="Calibri"/>
                        <a:cs typeface="Times New Roman"/>
                      </a:endParaRPr>
                    </a:p>
                  </a:txBody>
                  <a:tcPr marL="68580" marR="68580" marT="0" marB="0" anchor="ctr"/>
                </a:tc>
                <a:tc>
                  <a:txBody>
                    <a:bodyPr/>
                    <a:lstStyle/>
                    <a:p>
                      <a:pPr marL="342900" lvl="0" indent="-342900" algn="ctr">
                        <a:lnSpc>
                          <a:spcPct val="100000"/>
                        </a:lnSpc>
                        <a:spcBef>
                          <a:spcPts val="1200"/>
                        </a:spcBef>
                        <a:spcAft>
                          <a:spcPts val="1000"/>
                        </a:spcAft>
                        <a:buFont typeface="Wingdings"/>
                        <a:buChar char=""/>
                      </a:pPr>
                      <a:r>
                        <a:rPr lang="en-GB" sz="1800" dirty="0">
                          <a:effectLst/>
                          <a:latin typeface="Comic Sans MS" panose="030F0702030302020204" pitchFamily="66" charset="0"/>
                          <a:ea typeface="Calibri"/>
                          <a:cs typeface="Times New Roman"/>
                        </a:rPr>
                        <a:t> </a:t>
                      </a:r>
                      <a:endParaRPr lang="en-SG" sz="1600" dirty="0">
                        <a:effectLst/>
                        <a:latin typeface="Comic Sans MS" panose="030F0702030302020204" pitchFamily="66" charset="0"/>
                        <a:ea typeface="Calibri"/>
                        <a:cs typeface="Times New Roman"/>
                      </a:endParaRPr>
                    </a:p>
                  </a:txBody>
                  <a:tcPr marL="68580" marR="68580" marT="0" marB="0" anchor="ctr"/>
                </a:tc>
              </a:tr>
              <a:tr h="370840">
                <a:tc>
                  <a:txBody>
                    <a:bodyPr/>
                    <a:lstStyle/>
                    <a:p>
                      <a:pPr>
                        <a:lnSpc>
                          <a:spcPct val="100000"/>
                        </a:lnSpc>
                        <a:spcBef>
                          <a:spcPts val="1200"/>
                        </a:spcBef>
                        <a:spcAft>
                          <a:spcPts val="1000"/>
                        </a:spcAft>
                      </a:pPr>
                      <a:r>
                        <a:rPr lang="en-GB" sz="1800" dirty="0" smtClean="0">
                          <a:effectLst/>
                          <a:latin typeface="Comic Sans MS" panose="030F0702030302020204" pitchFamily="66" charset="0"/>
                          <a:ea typeface="Calibri"/>
                          <a:cs typeface="Times New Roman"/>
                        </a:rPr>
                        <a:t>9. Creating </a:t>
                      </a:r>
                      <a:r>
                        <a:rPr lang="en-GB" sz="1800" dirty="0">
                          <a:effectLst/>
                          <a:latin typeface="Comic Sans MS" panose="030F0702030302020204" pitchFamily="66" charset="0"/>
                          <a:ea typeface="Calibri"/>
                          <a:cs typeface="Times New Roman"/>
                        </a:rPr>
                        <a:t>test vectors for testing the source design</a:t>
                      </a:r>
                      <a:endParaRPr lang="en-SG" sz="1800" dirty="0">
                        <a:effectLst/>
                        <a:latin typeface="Comic Sans MS" panose="030F0702030302020204" pitchFamily="66" charset="0"/>
                        <a:ea typeface="Calibri"/>
                        <a:cs typeface="Times New Roman"/>
                      </a:endParaRPr>
                    </a:p>
                  </a:txBody>
                  <a:tcPr marL="68580" marR="68580" marT="0" marB="0" anchor="ctr"/>
                </a:tc>
                <a:tc>
                  <a:txBody>
                    <a:bodyPr/>
                    <a:lstStyle/>
                    <a:p>
                      <a:pPr>
                        <a:lnSpc>
                          <a:spcPct val="100000"/>
                        </a:lnSpc>
                        <a:spcBef>
                          <a:spcPts val="1200"/>
                        </a:spcBef>
                        <a:spcAft>
                          <a:spcPts val="1000"/>
                        </a:spcAft>
                      </a:pPr>
                      <a:r>
                        <a:rPr lang="en-GB" sz="1800" dirty="0">
                          <a:effectLst/>
                          <a:latin typeface="Comic Sans MS" panose="030F0702030302020204" pitchFamily="66" charset="0"/>
                          <a:ea typeface="Calibri"/>
                          <a:cs typeface="Times New Roman"/>
                        </a:rPr>
                        <a:t>The script should be able to generate the respective test vectors correctly that will be written into the testbench file to verify the correctness of the source design implemented.</a:t>
                      </a:r>
                      <a:endParaRPr lang="en-SG" sz="1800" dirty="0">
                        <a:effectLst/>
                        <a:latin typeface="Comic Sans MS" panose="030F0702030302020204" pitchFamily="66" charset="0"/>
                        <a:ea typeface="Calibri"/>
                        <a:cs typeface="Times New Roman"/>
                      </a:endParaRPr>
                    </a:p>
                  </a:txBody>
                  <a:tcPr marL="68580" marR="68580" marT="0" marB="0" anchor="ctr"/>
                </a:tc>
                <a:tc>
                  <a:txBody>
                    <a:bodyPr/>
                    <a:lstStyle/>
                    <a:p>
                      <a:pPr marL="342900" lvl="0" indent="-342900" algn="ctr">
                        <a:lnSpc>
                          <a:spcPct val="100000"/>
                        </a:lnSpc>
                        <a:spcBef>
                          <a:spcPts val="1200"/>
                        </a:spcBef>
                        <a:spcAft>
                          <a:spcPts val="1000"/>
                        </a:spcAft>
                        <a:buFont typeface="Wingdings"/>
                        <a:buChar char=""/>
                      </a:pPr>
                      <a:r>
                        <a:rPr lang="en-GB" sz="1800" dirty="0">
                          <a:effectLst/>
                          <a:latin typeface="Comic Sans MS" panose="030F0702030302020204" pitchFamily="66" charset="0"/>
                          <a:ea typeface="Calibri"/>
                          <a:cs typeface="Times New Roman"/>
                        </a:rPr>
                        <a:t> </a:t>
                      </a:r>
                      <a:endParaRPr lang="en-SG" sz="1600" dirty="0">
                        <a:effectLst/>
                        <a:latin typeface="Comic Sans MS" panose="030F0702030302020204" pitchFamily="66" charset="0"/>
                        <a:ea typeface="Calibri"/>
                        <a:cs typeface="Times New Roman"/>
                      </a:endParaRPr>
                    </a:p>
                  </a:txBody>
                  <a:tcPr marL="68580" marR="68580" marT="0" marB="0" anchor="ctr"/>
                </a:tc>
              </a:tr>
            </a:tbl>
          </a:graphicData>
        </a:graphic>
      </p:graphicFrame>
    </p:spTree>
    <p:extLst>
      <p:ext uri="{BB962C8B-B14F-4D97-AF65-F5344CB8AC3E}">
        <p14:creationId xmlns:p14="http://schemas.microsoft.com/office/powerpoint/2010/main" val="40594760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scenarios and results</a:t>
            </a:r>
            <a:endParaRPr lang="en-SG" dirty="0"/>
          </a:p>
        </p:txBody>
      </p:sp>
      <p:graphicFrame>
        <p:nvGraphicFramePr>
          <p:cNvPr id="4" name="Content Placeholder 4"/>
          <p:cNvGraphicFramePr>
            <a:graphicFrameLocks/>
          </p:cNvGraphicFramePr>
          <p:nvPr>
            <p:extLst>
              <p:ext uri="{D42A27DB-BD31-4B8C-83A1-F6EECF244321}">
                <p14:modId xmlns:p14="http://schemas.microsoft.com/office/powerpoint/2010/main" val="3301612494"/>
              </p:ext>
            </p:extLst>
          </p:nvPr>
        </p:nvGraphicFramePr>
        <p:xfrm>
          <a:off x="344488" y="1752600"/>
          <a:ext cx="9289032" cy="3200400"/>
        </p:xfrm>
        <a:graphic>
          <a:graphicData uri="http://schemas.openxmlformats.org/drawingml/2006/table">
            <a:tbl>
              <a:tblPr firstRow="1" bandRow="1">
                <a:tableStyleId>{073A0DAA-6AF3-43AB-8588-CEC1D06C72B9}</a:tableStyleId>
              </a:tblPr>
              <a:tblGrid>
                <a:gridCol w="3096344"/>
                <a:gridCol w="4608512"/>
                <a:gridCol w="1584176"/>
              </a:tblGrid>
              <a:tr h="370840">
                <a:tc>
                  <a:txBody>
                    <a:bodyPr/>
                    <a:lstStyle/>
                    <a:p>
                      <a:pPr algn="ctr">
                        <a:lnSpc>
                          <a:spcPct val="150000"/>
                        </a:lnSpc>
                        <a:spcAft>
                          <a:spcPts val="0"/>
                        </a:spcAft>
                      </a:pPr>
                      <a:r>
                        <a:rPr lang="en-US" sz="2000" b="1" u="sng" dirty="0">
                          <a:effectLst/>
                          <a:latin typeface="Comic Sans MS" panose="030F0702030302020204" pitchFamily="66" charset="0"/>
                          <a:ea typeface="Calibri"/>
                          <a:cs typeface="Times New Roman"/>
                        </a:rPr>
                        <a:t>Evaluation Factors</a:t>
                      </a:r>
                      <a:endParaRPr lang="en-SG" sz="1800" dirty="0">
                        <a:effectLst/>
                        <a:latin typeface="Comic Sans MS" panose="030F0702030302020204" pitchFamily="66" charset="0"/>
                        <a:ea typeface="Calibri"/>
                        <a:cs typeface="Times New Roman"/>
                      </a:endParaRPr>
                    </a:p>
                  </a:txBody>
                  <a:tcPr marL="68580" marR="68580" marT="0" marB="0" anchor="ctr"/>
                </a:tc>
                <a:tc>
                  <a:txBody>
                    <a:bodyPr/>
                    <a:lstStyle/>
                    <a:p>
                      <a:pPr algn="ctr">
                        <a:lnSpc>
                          <a:spcPct val="150000"/>
                        </a:lnSpc>
                        <a:spcAft>
                          <a:spcPts val="0"/>
                        </a:spcAft>
                      </a:pPr>
                      <a:r>
                        <a:rPr lang="en-US" sz="2000" b="1" u="sng">
                          <a:effectLst/>
                          <a:latin typeface="Comic Sans MS" panose="030F0702030302020204" pitchFamily="66" charset="0"/>
                          <a:ea typeface="Calibri"/>
                          <a:cs typeface="Times New Roman"/>
                        </a:rPr>
                        <a:t>Description</a:t>
                      </a:r>
                      <a:endParaRPr lang="en-SG" sz="1800">
                        <a:effectLst/>
                        <a:latin typeface="Comic Sans MS" panose="030F0702030302020204" pitchFamily="66" charset="0"/>
                        <a:ea typeface="Calibri"/>
                        <a:cs typeface="Times New Roman"/>
                      </a:endParaRPr>
                    </a:p>
                  </a:txBody>
                  <a:tcPr marL="68580" marR="68580" marT="0" marB="0" anchor="ctr"/>
                </a:tc>
                <a:tc>
                  <a:txBody>
                    <a:bodyPr/>
                    <a:lstStyle/>
                    <a:p>
                      <a:pPr algn="ctr">
                        <a:lnSpc>
                          <a:spcPct val="150000"/>
                        </a:lnSpc>
                        <a:spcBef>
                          <a:spcPts val="1200"/>
                        </a:spcBef>
                        <a:spcAft>
                          <a:spcPts val="1000"/>
                        </a:spcAft>
                      </a:pPr>
                      <a:r>
                        <a:rPr lang="en-US" sz="2000" b="1" u="sng" dirty="0">
                          <a:effectLst/>
                          <a:latin typeface="Comic Sans MS" panose="030F0702030302020204" pitchFamily="66" charset="0"/>
                          <a:ea typeface="Calibri"/>
                          <a:cs typeface="Times New Roman"/>
                        </a:rPr>
                        <a:t>Outcome</a:t>
                      </a:r>
                      <a:endParaRPr lang="en-SG" sz="1800" dirty="0">
                        <a:effectLst/>
                        <a:latin typeface="Comic Sans MS" panose="030F0702030302020204" pitchFamily="66" charset="0"/>
                        <a:ea typeface="Calibri"/>
                        <a:cs typeface="Times New Roman"/>
                      </a:endParaRPr>
                    </a:p>
                  </a:txBody>
                  <a:tcPr marL="68580" marR="68580" marT="0" marB="0" anchor="ctr"/>
                </a:tc>
              </a:tr>
              <a:tr h="370840">
                <a:tc>
                  <a:txBody>
                    <a:bodyPr/>
                    <a:lstStyle/>
                    <a:p>
                      <a:pPr>
                        <a:lnSpc>
                          <a:spcPct val="100000"/>
                        </a:lnSpc>
                        <a:spcBef>
                          <a:spcPts val="1200"/>
                        </a:spcBef>
                        <a:spcAft>
                          <a:spcPts val="1000"/>
                        </a:spcAft>
                      </a:pPr>
                      <a:r>
                        <a:rPr lang="en-GB" sz="1800" dirty="0" smtClean="0">
                          <a:effectLst/>
                          <a:latin typeface="Comic Sans MS" panose="030F0702030302020204" pitchFamily="66" charset="0"/>
                          <a:ea typeface="Calibri"/>
                          <a:cs typeface="Times New Roman"/>
                        </a:rPr>
                        <a:t>10. Producing </a:t>
                      </a:r>
                      <a:r>
                        <a:rPr lang="en-GB" sz="1800" dirty="0">
                          <a:effectLst/>
                          <a:latin typeface="Comic Sans MS" panose="030F0702030302020204" pitchFamily="66" charset="0"/>
                          <a:ea typeface="Calibri"/>
                          <a:cs typeface="Times New Roman"/>
                        </a:rPr>
                        <a:t>a testbench file at the end of the execution</a:t>
                      </a:r>
                      <a:endParaRPr lang="en-SG" sz="1800" dirty="0">
                        <a:effectLst/>
                        <a:latin typeface="Comic Sans MS" panose="030F0702030302020204" pitchFamily="66" charset="0"/>
                        <a:ea typeface="Calibri"/>
                        <a:cs typeface="Times New Roman"/>
                      </a:endParaRPr>
                    </a:p>
                  </a:txBody>
                  <a:tcPr marL="68580" marR="68580" marT="0" marB="0" anchor="ctr"/>
                </a:tc>
                <a:tc>
                  <a:txBody>
                    <a:bodyPr/>
                    <a:lstStyle/>
                    <a:p>
                      <a:pPr>
                        <a:lnSpc>
                          <a:spcPct val="100000"/>
                        </a:lnSpc>
                        <a:spcBef>
                          <a:spcPts val="1200"/>
                        </a:spcBef>
                        <a:spcAft>
                          <a:spcPts val="1000"/>
                        </a:spcAft>
                      </a:pPr>
                      <a:r>
                        <a:rPr lang="en-GB" sz="1800" dirty="0">
                          <a:effectLst/>
                          <a:latin typeface="Comic Sans MS" panose="030F0702030302020204" pitchFamily="66" charset="0"/>
                          <a:ea typeface="Calibri"/>
                          <a:cs typeface="Times New Roman"/>
                        </a:rPr>
                        <a:t>The script should be able to successfully generate the testbench output file with all the necessary input parameters and test </a:t>
                      </a:r>
                      <a:r>
                        <a:rPr lang="en-GB" sz="1800" dirty="0" smtClean="0">
                          <a:effectLst/>
                          <a:latin typeface="Comic Sans MS" panose="030F0702030302020204" pitchFamily="66" charset="0"/>
                          <a:ea typeface="Calibri"/>
                          <a:cs typeface="Times New Roman"/>
                        </a:rPr>
                        <a:t>vectors.</a:t>
                      </a:r>
                      <a:endParaRPr lang="en-SG" sz="1800" dirty="0">
                        <a:effectLst/>
                        <a:latin typeface="Comic Sans MS" panose="030F0702030302020204" pitchFamily="66" charset="0"/>
                        <a:ea typeface="Calibri"/>
                        <a:cs typeface="Times New Roman"/>
                      </a:endParaRPr>
                    </a:p>
                  </a:txBody>
                  <a:tcPr marL="68580" marR="68580" marT="0" marB="0" anchor="ctr"/>
                </a:tc>
                <a:tc>
                  <a:txBody>
                    <a:bodyPr/>
                    <a:lstStyle/>
                    <a:p>
                      <a:pPr marL="342900" lvl="0" indent="-342900" algn="ctr">
                        <a:lnSpc>
                          <a:spcPct val="100000"/>
                        </a:lnSpc>
                        <a:spcBef>
                          <a:spcPts val="1200"/>
                        </a:spcBef>
                        <a:spcAft>
                          <a:spcPts val="1000"/>
                        </a:spcAft>
                        <a:buFont typeface="Wingdings"/>
                        <a:buChar char=""/>
                      </a:pPr>
                      <a:r>
                        <a:rPr lang="en-GB" sz="1800" dirty="0">
                          <a:effectLst/>
                          <a:latin typeface="Comic Sans MS" panose="030F0702030302020204" pitchFamily="66" charset="0"/>
                          <a:ea typeface="Calibri"/>
                          <a:cs typeface="Times New Roman"/>
                        </a:rPr>
                        <a:t> </a:t>
                      </a:r>
                      <a:endParaRPr lang="en-SG" sz="1600" dirty="0">
                        <a:effectLst/>
                        <a:latin typeface="Comic Sans MS" panose="030F0702030302020204" pitchFamily="66" charset="0"/>
                        <a:ea typeface="Calibri"/>
                        <a:cs typeface="Times New Roman"/>
                      </a:endParaRPr>
                    </a:p>
                  </a:txBody>
                  <a:tcPr marL="68580" marR="68580" marT="0" marB="0" anchor="ctr"/>
                </a:tc>
              </a:tr>
              <a:tr h="370840">
                <a:tc>
                  <a:txBody>
                    <a:bodyPr/>
                    <a:lstStyle/>
                    <a:p>
                      <a:pPr>
                        <a:lnSpc>
                          <a:spcPct val="100000"/>
                        </a:lnSpc>
                        <a:spcBef>
                          <a:spcPts val="1200"/>
                        </a:spcBef>
                        <a:spcAft>
                          <a:spcPts val="1000"/>
                        </a:spcAft>
                      </a:pPr>
                      <a:r>
                        <a:rPr lang="en-GB" sz="1800" dirty="0" smtClean="0">
                          <a:effectLst/>
                          <a:latin typeface="Comic Sans MS" panose="030F0702030302020204" pitchFamily="66" charset="0"/>
                          <a:ea typeface="Calibri"/>
                          <a:cs typeface="Times New Roman"/>
                        </a:rPr>
                        <a:t>11. Syntax </a:t>
                      </a:r>
                      <a:r>
                        <a:rPr lang="en-GB" sz="1800" dirty="0">
                          <a:effectLst/>
                          <a:latin typeface="Comic Sans MS" panose="030F0702030302020204" pitchFamily="66" charset="0"/>
                          <a:ea typeface="Calibri"/>
                          <a:cs typeface="Times New Roman"/>
                        </a:rPr>
                        <a:t>of testbench created</a:t>
                      </a:r>
                      <a:endParaRPr lang="en-SG" sz="1800" dirty="0">
                        <a:effectLst/>
                        <a:latin typeface="Comic Sans MS" panose="030F0702030302020204" pitchFamily="66" charset="0"/>
                        <a:ea typeface="Calibri"/>
                        <a:cs typeface="Times New Roman"/>
                      </a:endParaRPr>
                    </a:p>
                  </a:txBody>
                  <a:tcPr marL="68580" marR="68580" marT="0" marB="0" anchor="ctr"/>
                </a:tc>
                <a:tc>
                  <a:txBody>
                    <a:bodyPr/>
                    <a:lstStyle/>
                    <a:p>
                      <a:pPr>
                        <a:lnSpc>
                          <a:spcPct val="100000"/>
                        </a:lnSpc>
                        <a:spcBef>
                          <a:spcPts val="1200"/>
                        </a:spcBef>
                        <a:spcAft>
                          <a:spcPts val="1000"/>
                        </a:spcAft>
                      </a:pPr>
                      <a:r>
                        <a:rPr lang="en-GB" sz="1800" dirty="0">
                          <a:effectLst/>
                          <a:latin typeface="Comic Sans MS" panose="030F0702030302020204" pitchFamily="66" charset="0"/>
                          <a:ea typeface="Calibri"/>
                          <a:cs typeface="Times New Roman"/>
                        </a:rPr>
                        <a:t>The syntax of the testbench created should be similar to the testbench taught in CE1005 and CE2003 </a:t>
                      </a:r>
                      <a:r>
                        <a:rPr lang="en-GB" sz="1800" dirty="0" smtClean="0">
                          <a:effectLst/>
                          <a:latin typeface="Comic Sans MS" panose="030F0702030302020204" pitchFamily="66" charset="0"/>
                          <a:ea typeface="Calibri"/>
                          <a:cs typeface="Times New Roman"/>
                        </a:rPr>
                        <a:t>lectures.</a:t>
                      </a:r>
                      <a:endParaRPr lang="en-SG" sz="1800" dirty="0">
                        <a:effectLst/>
                        <a:latin typeface="Comic Sans MS" panose="030F0702030302020204" pitchFamily="66" charset="0"/>
                        <a:ea typeface="Calibri"/>
                        <a:cs typeface="Times New Roman"/>
                      </a:endParaRPr>
                    </a:p>
                  </a:txBody>
                  <a:tcPr marL="68580" marR="68580" marT="0" marB="0" anchor="ctr"/>
                </a:tc>
                <a:tc>
                  <a:txBody>
                    <a:bodyPr/>
                    <a:lstStyle/>
                    <a:p>
                      <a:pPr marL="342900" lvl="0" indent="-342900" algn="ctr">
                        <a:lnSpc>
                          <a:spcPct val="100000"/>
                        </a:lnSpc>
                        <a:spcBef>
                          <a:spcPts val="1200"/>
                        </a:spcBef>
                        <a:spcAft>
                          <a:spcPts val="1000"/>
                        </a:spcAft>
                        <a:buFont typeface="Wingdings"/>
                        <a:buChar char=""/>
                      </a:pPr>
                      <a:r>
                        <a:rPr lang="en-GB" sz="1800" dirty="0">
                          <a:effectLst/>
                          <a:latin typeface="Comic Sans MS" panose="030F0702030302020204" pitchFamily="66" charset="0"/>
                          <a:ea typeface="Calibri"/>
                          <a:cs typeface="Times New Roman"/>
                        </a:rPr>
                        <a:t> </a:t>
                      </a:r>
                      <a:endParaRPr lang="en-SG" sz="1600" dirty="0">
                        <a:effectLst/>
                        <a:latin typeface="Comic Sans MS" panose="030F0702030302020204" pitchFamily="66" charset="0"/>
                        <a:ea typeface="Calibri"/>
                        <a:cs typeface="Times New Roman"/>
                      </a:endParaRPr>
                    </a:p>
                  </a:txBody>
                  <a:tcPr marL="68580" marR="68580" marT="0" marB="0" anchor="ctr"/>
                </a:tc>
              </a:tr>
              <a:tr h="370840">
                <a:tc>
                  <a:txBody>
                    <a:bodyPr/>
                    <a:lstStyle/>
                    <a:p>
                      <a:pPr>
                        <a:lnSpc>
                          <a:spcPct val="100000"/>
                        </a:lnSpc>
                        <a:spcBef>
                          <a:spcPts val="1200"/>
                        </a:spcBef>
                        <a:spcAft>
                          <a:spcPts val="1000"/>
                        </a:spcAft>
                      </a:pPr>
                      <a:r>
                        <a:rPr lang="en-GB" sz="1800" dirty="0" smtClean="0">
                          <a:effectLst/>
                          <a:latin typeface="Comic Sans MS" panose="030F0702030302020204" pitchFamily="66" charset="0"/>
                          <a:ea typeface="Calibri"/>
                          <a:cs typeface="Times New Roman"/>
                        </a:rPr>
                        <a:t>12. Readability </a:t>
                      </a:r>
                      <a:r>
                        <a:rPr lang="en-GB" sz="1800" dirty="0">
                          <a:effectLst/>
                          <a:latin typeface="Comic Sans MS" panose="030F0702030302020204" pitchFamily="66" charset="0"/>
                          <a:ea typeface="Calibri"/>
                          <a:cs typeface="Times New Roman"/>
                        </a:rPr>
                        <a:t>of the  testbench created</a:t>
                      </a:r>
                      <a:endParaRPr lang="en-SG" sz="1800" dirty="0">
                        <a:effectLst/>
                        <a:latin typeface="Comic Sans MS" panose="030F0702030302020204" pitchFamily="66" charset="0"/>
                        <a:ea typeface="Calibri"/>
                        <a:cs typeface="Times New Roman"/>
                      </a:endParaRPr>
                    </a:p>
                  </a:txBody>
                  <a:tcPr marL="68580" marR="68580" marT="0" marB="0" anchor="ctr"/>
                </a:tc>
                <a:tc>
                  <a:txBody>
                    <a:bodyPr/>
                    <a:lstStyle/>
                    <a:p>
                      <a:pPr>
                        <a:lnSpc>
                          <a:spcPct val="100000"/>
                        </a:lnSpc>
                        <a:spcBef>
                          <a:spcPts val="1200"/>
                        </a:spcBef>
                        <a:spcAft>
                          <a:spcPts val="1000"/>
                        </a:spcAft>
                      </a:pPr>
                      <a:r>
                        <a:rPr lang="en-GB" sz="1800" dirty="0">
                          <a:effectLst/>
                          <a:latin typeface="Comic Sans MS" panose="030F0702030302020204" pitchFamily="66" charset="0"/>
                          <a:ea typeface="Calibri"/>
                          <a:cs typeface="Times New Roman"/>
                        </a:rPr>
                        <a:t>The testbench created should be easy to understand, well-structured and </a:t>
                      </a:r>
                      <a:r>
                        <a:rPr lang="en-GB" sz="1800" dirty="0" smtClean="0">
                          <a:effectLst/>
                          <a:latin typeface="Comic Sans MS" panose="030F0702030302020204" pitchFamily="66" charset="0"/>
                          <a:ea typeface="Calibri"/>
                          <a:cs typeface="Times New Roman"/>
                        </a:rPr>
                        <a:t>organised.</a:t>
                      </a:r>
                      <a:endParaRPr lang="en-SG" sz="1800" dirty="0">
                        <a:effectLst/>
                        <a:latin typeface="Comic Sans MS" panose="030F0702030302020204" pitchFamily="66" charset="0"/>
                        <a:ea typeface="Calibri"/>
                        <a:cs typeface="Times New Roman"/>
                      </a:endParaRPr>
                    </a:p>
                  </a:txBody>
                  <a:tcPr marL="68580" marR="68580" marT="0" marB="0" anchor="ctr"/>
                </a:tc>
                <a:tc>
                  <a:txBody>
                    <a:bodyPr/>
                    <a:lstStyle/>
                    <a:p>
                      <a:pPr marL="342900" lvl="0" indent="-342900" algn="ctr">
                        <a:lnSpc>
                          <a:spcPct val="100000"/>
                        </a:lnSpc>
                        <a:spcBef>
                          <a:spcPts val="1200"/>
                        </a:spcBef>
                        <a:spcAft>
                          <a:spcPts val="1000"/>
                        </a:spcAft>
                        <a:buFont typeface="Wingdings"/>
                        <a:buChar char=""/>
                      </a:pPr>
                      <a:r>
                        <a:rPr lang="en-GB" sz="1800" dirty="0">
                          <a:effectLst/>
                          <a:latin typeface="Comic Sans MS" panose="030F0702030302020204" pitchFamily="66" charset="0"/>
                          <a:ea typeface="Calibri"/>
                          <a:cs typeface="Times New Roman"/>
                        </a:rPr>
                        <a:t> </a:t>
                      </a:r>
                      <a:endParaRPr lang="en-SG" sz="1600" dirty="0">
                        <a:effectLst/>
                        <a:latin typeface="Comic Sans MS" panose="030F0702030302020204" pitchFamily="66" charset="0"/>
                        <a:ea typeface="Calibri"/>
                        <a:cs typeface="Times New Roman"/>
                      </a:endParaRPr>
                    </a:p>
                  </a:txBody>
                  <a:tcPr marL="68580" marR="68580" marT="0" marB="0" anchor="ctr"/>
                </a:tc>
              </a:tr>
            </a:tbl>
          </a:graphicData>
        </a:graphic>
      </p:graphicFrame>
    </p:spTree>
    <p:extLst>
      <p:ext uri="{BB962C8B-B14F-4D97-AF65-F5344CB8AC3E}">
        <p14:creationId xmlns:p14="http://schemas.microsoft.com/office/powerpoint/2010/main" val="39537416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Integration with iVerilog tool</a:t>
            </a:r>
            <a:endParaRPr lang="en-SG" dirty="0"/>
          </a:p>
        </p:txBody>
      </p:sp>
      <p:sp>
        <p:nvSpPr>
          <p:cNvPr id="3" name="Content Placeholder 2"/>
          <p:cNvSpPr>
            <a:spLocks noGrp="1"/>
          </p:cNvSpPr>
          <p:nvPr>
            <p:ph idx="1"/>
          </p:nvPr>
        </p:nvSpPr>
        <p:spPr/>
        <p:txBody>
          <a:bodyPr/>
          <a:lstStyle/>
          <a:p>
            <a:r>
              <a:rPr lang="en-US" dirty="0"/>
              <a:t>Overview of the design flow</a:t>
            </a:r>
            <a:endParaRPr lang="en-S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488" y="2276872"/>
            <a:ext cx="9217024" cy="3863344"/>
          </a:xfrm>
          <a:prstGeom prst="rect">
            <a:avLst/>
          </a:prstGeom>
        </p:spPr>
      </p:pic>
    </p:spTree>
    <p:extLst>
      <p:ext uri="{BB962C8B-B14F-4D97-AF65-F5344CB8AC3E}">
        <p14:creationId xmlns:p14="http://schemas.microsoft.com/office/powerpoint/2010/main" val="26922766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scenarios conducted</a:t>
            </a:r>
            <a:endParaRPr lang="en-SG" dirty="0"/>
          </a:p>
        </p:txBody>
      </p:sp>
      <p:sp>
        <p:nvSpPr>
          <p:cNvPr id="6" name="Content Placeholder 2"/>
          <p:cNvSpPr>
            <a:spLocks noGrp="1"/>
          </p:cNvSpPr>
          <p:nvPr>
            <p:ph idx="1"/>
          </p:nvPr>
        </p:nvSpPr>
        <p:spPr>
          <a:xfrm>
            <a:off x="495300" y="1752601"/>
            <a:ext cx="8915400" cy="4373563"/>
          </a:xfrm>
        </p:spPr>
        <p:txBody>
          <a:bodyPr>
            <a:normAutofit/>
          </a:bodyPr>
          <a:lstStyle/>
          <a:p>
            <a:r>
              <a:rPr lang="en-US" dirty="0" smtClean="0"/>
              <a:t>Test scenarios comprise of the following factors:</a:t>
            </a:r>
          </a:p>
          <a:p>
            <a:pPr marL="754349" lvl="1" indent="-342900">
              <a:buFont typeface="+mj-lt"/>
              <a:buAutoNum type="arabicPeriod"/>
            </a:pPr>
            <a:endParaRPr lang="en-GB" sz="1400" dirty="0" smtClean="0"/>
          </a:p>
          <a:p>
            <a:pPr marL="754349" lvl="1" indent="-342900">
              <a:buFont typeface="+mj-lt"/>
              <a:buAutoNum type="arabicPeriod"/>
            </a:pPr>
            <a:r>
              <a:rPr lang="en-GB" sz="1900" dirty="0" smtClean="0"/>
              <a:t>Ability </a:t>
            </a:r>
            <a:r>
              <a:rPr lang="en-GB" sz="1900" dirty="0"/>
              <a:t>to detect the verilog files in a directory correctly</a:t>
            </a:r>
            <a:endParaRPr lang="en-SG" sz="1900" dirty="0"/>
          </a:p>
          <a:p>
            <a:pPr marL="754349" lvl="1" indent="-342900">
              <a:buFont typeface="+mj-lt"/>
              <a:buAutoNum type="arabicPeriod"/>
            </a:pPr>
            <a:r>
              <a:rPr lang="en-GB" sz="1900" dirty="0"/>
              <a:t>Ability to execute in both Ubuntu and Windows operating environment</a:t>
            </a:r>
            <a:endParaRPr lang="en-SG" sz="1900" dirty="0"/>
          </a:p>
          <a:p>
            <a:pPr marL="754349" lvl="1" indent="-342900">
              <a:buFont typeface="+mj-lt"/>
              <a:buAutoNum type="arabicPeriod"/>
            </a:pPr>
            <a:r>
              <a:rPr lang="en-GB" sz="1900" dirty="0"/>
              <a:t>Ability to </a:t>
            </a:r>
            <a:r>
              <a:rPr lang="en-GB" sz="1900" dirty="0" smtClean="0"/>
              <a:t>self-run with no user intervention once file is selected</a:t>
            </a:r>
            <a:endParaRPr lang="en-SG" sz="1900" dirty="0"/>
          </a:p>
          <a:p>
            <a:pPr marL="754349" lvl="1" indent="-342900">
              <a:buFont typeface="+mj-lt"/>
              <a:buAutoNum type="arabicPeriod"/>
            </a:pPr>
            <a:r>
              <a:rPr lang="en-GB" sz="1900" dirty="0" smtClean="0"/>
              <a:t>Ability </a:t>
            </a:r>
            <a:r>
              <a:rPr lang="en-US" sz="1900" dirty="0" smtClean="0"/>
              <a:t>to generate the waveform output successfully</a:t>
            </a:r>
            <a:endParaRPr lang="en-SG" sz="1900" dirty="0"/>
          </a:p>
          <a:p>
            <a:pPr lvl="2"/>
            <a:r>
              <a:rPr lang="en-US" sz="1900" dirty="0" smtClean="0"/>
              <a:t>Waveform output is displayed on the GTKWAVE Analyzer</a:t>
            </a:r>
            <a:endParaRPr lang="en-SG" sz="1900" dirty="0"/>
          </a:p>
          <a:p>
            <a:pPr lvl="2"/>
            <a:r>
              <a:rPr lang="en-GB" sz="1900" dirty="0" smtClean="0"/>
              <a:t>Waveform display on the GTKWAVE Analyser corresponds with the testbench test vectors created</a:t>
            </a:r>
            <a:endParaRPr lang="en-SG" sz="1900" dirty="0"/>
          </a:p>
        </p:txBody>
      </p:sp>
      <p:pic>
        <p:nvPicPr>
          <p:cNvPr id="15362" name="Picture 2" descr="https://media.licdn.com/mpr/mpr/p/5/005/095/28f/3bb07e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7096" y="4725144"/>
            <a:ext cx="1944216" cy="1924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4606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Agenda of Presentation</a:t>
            </a:r>
            <a:endParaRPr lang="en-SG" sz="5400" dirty="0"/>
          </a:p>
        </p:txBody>
      </p:sp>
      <p:sp>
        <p:nvSpPr>
          <p:cNvPr id="3" name="Content Placeholder 2"/>
          <p:cNvSpPr>
            <a:spLocks noGrp="1"/>
          </p:cNvSpPr>
          <p:nvPr>
            <p:ph idx="1"/>
          </p:nvPr>
        </p:nvSpPr>
        <p:spPr>
          <a:xfrm>
            <a:off x="493052" y="1830154"/>
            <a:ext cx="8970164" cy="4679950"/>
          </a:xfrm>
        </p:spPr>
        <p:txBody>
          <a:bodyPr>
            <a:normAutofit fontScale="92500" lnSpcReduction="20000"/>
          </a:bodyPr>
          <a:lstStyle/>
          <a:p>
            <a:r>
              <a:rPr lang="en-US" sz="3200" dirty="0" smtClean="0"/>
              <a:t>Background of the Project</a:t>
            </a:r>
          </a:p>
          <a:p>
            <a:r>
              <a:rPr lang="en-US" sz="3200" dirty="0" smtClean="0">
                <a:latin typeface="Comic Sans MS" panose="030F0702030302020204" pitchFamily="66" charset="0"/>
              </a:rPr>
              <a:t>Introduction</a:t>
            </a:r>
          </a:p>
          <a:p>
            <a:r>
              <a:rPr lang="en-US" sz="3200" dirty="0" smtClean="0">
                <a:latin typeface="Comic Sans MS" panose="030F0702030302020204" pitchFamily="66" charset="0"/>
              </a:rPr>
              <a:t>What I Have Done</a:t>
            </a:r>
          </a:p>
          <a:p>
            <a:pPr lvl="1"/>
            <a:r>
              <a:rPr lang="en-US" dirty="0" smtClean="0"/>
              <a:t>Automated Testbench Creation Script</a:t>
            </a:r>
          </a:p>
          <a:p>
            <a:pPr lvl="1"/>
            <a:r>
              <a:rPr lang="en-US" dirty="0" smtClean="0">
                <a:latin typeface="Comic Sans MS" panose="030F0702030302020204" pitchFamily="66" charset="0"/>
              </a:rPr>
              <a:t>Integration with the iVerilog Tools</a:t>
            </a:r>
          </a:p>
          <a:p>
            <a:r>
              <a:rPr lang="en-US" sz="3200" dirty="0" smtClean="0">
                <a:latin typeface="Comic Sans MS" panose="030F0702030302020204" pitchFamily="66" charset="0"/>
              </a:rPr>
              <a:t>Future Work Recommendations</a:t>
            </a:r>
          </a:p>
          <a:p>
            <a:r>
              <a:rPr lang="en-US" sz="3200" dirty="0" smtClean="0">
                <a:latin typeface="Comic Sans MS" panose="030F0702030302020204" pitchFamily="66" charset="0"/>
              </a:rPr>
              <a:t>Challenges and Learning Points</a:t>
            </a:r>
          </a:p>
          <a:p>
            <a:r>
              <a:rPr lang="en-US" sz="3200" dirty="0" smtClean="0">
                <a:latin typeface="Comic Sans MS" panose="030F0702030302020204" pitchFamily="66" charset="0"/>
              </a:rPr>
              <a:t>Conclusion</a:t>
            </a:r>
          </a:p>
          <a:p>
            <a:r>
              <a:rPr lang="en-US" sz="3200" dirty="0" smtClean="0">
                <a:latin typeface="Comic Sans MS" panose="030F0702030302020204" pitchFamily="66" charset="0"/>
              </a:rPr>
              <a:t>Acknowledgement</a:t>
            </a:r>
          </a:p>
          <a:p>
            <a:r>
              <a:rPr lang="en-US" sz="3200" dirty="0" smtClean="0"/>
              <a:t>QnA</a:t>
            </a:r>
            <a:endParaRPr lang="en-US" sz="3200" dirty="0"/>
          </a:p>
          <a:p>
            <a:endParaRPr lang="en-SG" sz="3200" dirty="0">
              <a:latin typeface="Comic Sans MS" panose="030F0702030302020204" pitchFamily="66" charset="0"/>
            </a:endParaRPr>
          </a:p>
        </p:txBody>
      </p:sp>
      <p:pic>
        <p:nvPicPr>
          <p:cNvPr id="2060" name="Picture 12" descr="https://tradesmeninsights.files.wordpress.com/2013/03/1_trader_wants_you.jpg"/>
          <p:cNvPicPr>
            <a:picLocks noChangeAspect="1" noChangeArrowheads="1"/>
          </p:cNvPicPr>
          <p:nvPr/>
        </p:nvPicPr>
        <p:blipFill rotWithShape="1">
          <a:blip r:embed="rId2">
            <a:extLst>
              <a:ext uri="{28A0092B-C50C-407E-A947-70E740481C1C}">
                <a14:useLocalDpi xmlns:a14="http://schemas.microsoft.com/office/drawing/2010/main" val="0"/>
              </a:ext>
            </a:extLst>
          </a:blip>
          <a:srcRect l="21076" b="17785"/>
          <a:stretch/>
        </p:blipFill>
        <p:spPr bwMode="auto">
          <a:xfrm>
            <a:off x="6753200" y="1993201"/>
            <a:ext cx="2778167" cy="3884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8265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scenarios and results</a:t>
            </a:r>
            <a:endParaRPr lang="en-SG"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9109870"/>
              </p:ext>
            </p:extLst>
          </p:nvPr>
        </p:nvGraphicFramePr>
        <p:xfrm>
          <a:off x="344488" y="1752600"/>
          <a:ext cx="9289032" cy="4297680"/>
        </p:xfrm>
        <a:graphic>
          <a:graphicData uri="http://schemas.openxmlformats.org/drawingml/2006/table">
            <a:tbl>
              <a:tblPr firstRow="1" bandRow="1">
                <a:tableStyleId>{073A0DAA-6AF3-43AB-8588-CEC1D06C72B9}</a:tableStyleId>
              </a:tblPr>
              <a:tblGrid>
                <a:gridCol w="3096344"/>
                <a:gridCol w="4608512"/>
                <a:gridCol w="1584176"/>
              </a:tblGrid>
              <a:tr h="370840">
                <a:tc>
                  <a:txBody>
                    <a:bodyPr/>
                    <a:lstStyle/>
                    <a:p>
                      <a:pPr algn="ctr">
                        <a:lnSpc>
                          <a:spcPct val="150000"/>
                        </a:lnSpc>
                        <a:spcAft>
                          <a:spcPts val="0"/>
                        </a:spcAft>
                      </a:pPr>
                      <a:r>
                        <a:rPr lang="en-US" sz="2000" b="1" u="sng" dirty="0">
                          <a:effectLst/>
                          <a:latin typeface="Comic Sans MS" panose="030F0702030302020204" pitchFamily="66" charset="0"/>
                          <a:ea typeface="Calibri"/>
                          <a:cs typeface="Times New Roman"/>
                        </a:rPr>
                        <a:t>Evaluation Factors</a:t>
                      </a:r>
                      <a:endParaRPr lang="en-SG" sz="1800" dirty="0">
                        <a:effectLst/>
                        <a:latin typeface="Comic Sans MS" panose="030F0702030302020204" pitchFamily="66" charset="0"/>
                        <a:ea typeface="Calibri"/>
                        <a:cs typeface="Times New Roman"/>
                      </a:endParaRPr>
                    </a:p>
                  </a:txBody>
                  <a:tcPr marL="68580" marR="68580" marT="0" marB="0" anchor="ctr"/>
                </a:tc>
                <a:tc>
                  <a:txBody>
                    <a:bodyPr/>
                    <a:lstStyle/>
                    <a:p>
                      <a:pPr algn="ctr">
                        <a:lnSpc>
                          <a:spcPct val="150000"/>
                        </a:lnSpc>
                        <a:spcAft>
                          <a:spcPts val="0"/>
                        </a:spcAft>
                      </a:pPr>
                      <a:r>
                        <a:rPr lang="en-US" sz="2000" b="1" u="sng">
                          <a:effectLst/>
                          <a:latin typeface="Comic Sans MS" panose="030F0702030302020204" pitchFamily="66" charset="0"/>
                          <a:ea typeface="Calibri"/>
                          <a:cs typeface="Times New Roman"/>
                        </a:rPr>
                        <a:t>Description</a:t>
                      </a:r>
                      <a:endParaRPr lang="en-SG" sz="1800">
                        <a:effectLst/>
                        <a:latin typeface="Comic Sans MS" panose="030F0702030302020204" pitchFamily="66" charset="0"/>
                        <a:ea typeface="Calibri"/>
                        <a:cs typeface="Times New Roman"/>
                      </a:endParaRPr>
                    </a:p>
                  </a:txBody>
                  <a:tcPr marL="68580" marR="68580" marT="0" marB="0" anchor="ctr"/>
                </a:tc>
                <a:tc>
                  <a:txBody>
                    <a:bodyPr/>
                    <a:lstStyle/>
                    <a:p>
                      <a:pPr algn="ctr">
                        <a:lnSpc>
                          <a:spcPct val="150000"/>
                        </a:lnSpc>
                        <a:spcBef>
                          <a:spcPts val="1200"/>
                        </a:spcBef>
                        <a:spcAft>
                          <a:spcPts val="1000"/>
                        </a:spcAft>
                      </a:pPr>
                      <a:r>
                        <a:rPr lang="en-US" sz="2000" b="1" u="sng" dirty="0">
                          <a:effectLst/>
                          <a:latin typeface="Comic Sans MS" panose="030F0702030302020204" pitchFamily="66" charset="0"/>
                          <a:ea typeface="Calibri"/>
                          <a:cs typeface="Times New Roman"/>
                        </a:rPr>
                        <a:t>Outcome</a:t>
                      </a:r>
                      <a:endParaRPr lang="en-SG" sz="1800" dirty="0">
                        <a:effectLst/>
                        <a:latin typeface="Comic Sans MS" panose="030F0702030302020204" pitchFamily="66" charset="0"/>
                        <a:ea typeface="Calibri"/>
                        <a:cs typeface="Times New Roman"/>
                      </a:endParaRPr>
                    </a:p>
                  </a:txBody>
                  <a:tcPr marL="68580" marR="68580" marT="0" marB="0" anchor="ctr"/>
                </a:tc>
              </a:tr>
              <a:tr h="370840">
                <a:tc>
                  <a:txBody>
                    <a:bodyPr/>
                    <a:lstStyle/>
                    <a:p>
                      <a:pPr algn="l">
                        <a:lnSpc>
                          <a:spcPct val="100000"/>
                        </a:lnSpc>
                        <a:spcBef>
                          <a:spcPts val="1200"/>
                        </a:spcBef>
                        <a:spcAft>
                          <a:spcPts val="1000"/>
                        </a:spcAft>
                      </a:pPr>
                      <a:r>
                        <a:rPr lang="en-SG" sz="1800" dirty="0" smtClean="0">
                          <a:effectLst/>
                          <a:latin typeface="Comic Sans MS" panose="030F0702030302020204" pitchFamily="66" charset="0"/>
                          <a:ea typeface="Calibri"/>
                          <a:cs typeface="Times New Roman"/>
                        </a:rPr>
                        <a:t>1. Cross-platform </a:t>
                      </a:r>
                      <a:r>
                        <a:rPr lang="en-SG" sz="1800" dirty="0">
                          <a:effectLst/>
                          <a:latin typeface="Comic Sans MS" panose="030F0702030302020204" pitchFamily="66" charset="0"/>
                          <a:ea typeface="Calibri"/>
                          <a:cs typeface="Times New Roman"/>
                        </a:rPr>
                        <a:t>compatibility</a:t>
                      </a:r>
                      <a:endParaRPr lang="en-SG" sz="1600" dirty="0">
                        <a:effectLst/>
                        <a:latin typeface="Comic Sans MS" panose="030F0702030302020204" pitchFamily="66" charset="0"/>
                        <a:ea typeface="Calibri"/>
                        <a:cs typeface="Times New Roman"/>
                      </a:endParaRPr>
                    </a:p>
                  </a:txBody>
                  <a:tcPr marL="68580" marR="68580" marT="0" marB="0" anchor="ctr"/>
                </a:tc>
                <a:tc>
                  <a:txBody>
                    <a:bodyPr/>
                    <a:lstStyle/>
                    <a:p>
                      <a:pPr algn="l">
                        <a:lnSpc>
                          <a:spcPct val="100000"/>
                        </a:lnSpc>
                        <a:spcBef>
                          <a:spcPts val="1200"/>
                        </a:spcBef>
                        <a:spcAft>
                          <a:spcPts val="1000"/>
                        </a:spcAft>
                      </a:pPr>
                      <a:r>
                        <a:rPr lang="en-SG" sz="1800" dirty="0">
                          <a:effectLst/>
                          <a:latin typeface="Comic Sans MS" panose="030F0702030302020204" pitchFamily="66" charset="0"/>
                          <a:ea typeface="Calibri"/>
                          <a:cs typeface="Times New Roman"/>
                        </a:rPr>
                        <a:t>The script implemented should be able to identify the operating environment the script is executing in and </a:t>
                      </a:r>
                      <a:r>
                        <a:rPr lang="en-GB" sz="1800" dirty="0">
                          <a:effectLst/>
                          <a:latin typeface="Comic Sans MS" panose="030F0702030302020204" pitchFamily="66" charset="0"/>
                          <a:ea typeface="Calibri"/>
                          <a:cs typeface="Times New Roman"/>
                        </a:rPr>
                        <a:t>execute the segment of the written program code correctly.</a:t>
                      </a:r>
                      <a:endParaRPr lang="en-SG" sz="1600" dirty="0">
                        <a:effectLst/>
                        <a:latin typeface="Comic Sans MS" panose="030F0702030302020204" pitchFamily="66" charset="0"/>
                        <a:ea typeface="Calibri"/>
                        <a:cs typeface="Times New Roman"/>
                      </a:endParaRPr>
                    </a:p>
                  </a:txBody>
                  <a:tcPr marL="68580" marR="68580" marT="0" marB="0" anchor="ctr"/>
                </a:tc>
                <a:tc>
                  <a:txBody>
                    <a:bodyPr/>
                    <a:lstStyle/>
                    <a:p>
                      <a:pPr marL="342900" lvl="0" indent="-342900" algn="ctr">
                        <a:lnSpc>
                          <a:spcPct val="100000"/>
                        </a:lnSpc>
                        <a:spcBef>
                          <a:spcPts val="1200"/>
                        </a:spcBef>
                        <a:spcAft>
                          <a:spcPts val="1000"/>
                        </a:spcAft>
                        <a:buFont typeface="Wingdings"/>
                        <a:buChar char=""/>
                      </a:pPr>
                      <a:r>
                        <a:rPr lang="en-GB" sz="1800" dirty="0">
                          <a:effectLst/>
                          <a:latin typeface="Comic Sans MS" panose="030F0702030302020204" pitchFamily="66" charset="0"/>
                          <a:ea typeface="Calibri"/>
                          <a:cs typeface="Times New Roman"/>
                        </a:rPr>
                        <a:t> </a:t>
                      </a:r>
                      <a:endParaRPr lang="en-SG" sz="1600" dirty="0">
                        <a:effectLst/>
                        <a:latin typeface="Comic Sans MS" panose="030F0702030302020204" pitchFamily="66" charset="0"/>
                        <a:ea typeface="Calibri"/>
                        <a:cs typeface="Times New Roman"/>
                      </a:endParaRPr>
                    </a:p>
                  </a:txBody>
                  <a:tcPr marL="68580" marR="68580" marT="0" marB="0" anchor="ctr"/>
                </a:tc>
              </a:tr>
              <a:tr h="370840">
                <a:tc>
                  <a:txBody>
                    <a:bodyPr/>
                    <a:lstStyle/>
                    <a:p>
                      <a:pPr algn="l">
                        <a:lnSpc>
                          <a:spcPct val="100000"/>
                        </a:lnSpc>
                        <a:spcBef>
                          <a:spcPts val="1200"/>
                        </a:spcBef>
                        <a:spcAft>
                          <a:spcPts val="1000"/>
                        </a:spcAft>
                      </a:pPr>
                      <a:r>
                        <a:rPr lang="en-SG" sz="1800" dirty="0" smtClean="0">
                          <a:effectLst/>
                          <a:latin typeface="Comic Sans MS" panose="030F0702030302020204" pitchFamily="66" charset="0"/>
                          <a:ea typeface="Calibri"/>
                          <a:cs typeface="Times New Roman"/>
                        </a:rPr>
                        <a:t>2. Listing </a:t>
                      </a:r>
                      <a:r>
                        <a:rPr lang="en-SG" sz="1800" dirty="0">
                          <a:effectLst/>
                          <a:latin typeface="Comic Sans MS" panose="030F0702030302020204" pitchFamily="66" charset="0"/>
                          <a:ea typeface="Calibri"/>
                          <a:cs typeface="Times New Roman"/>
                        </a:rPr>
                        <a:t>of verilog files found</a:t>
                      </a:r>
                      <a:endParaRPr lang="en-SG" sz="1600" dirty="0">
                        <a:effectLst/>
                        <a:latin typeface="Comic Sans MS" panose="030F0702030302020204" pitchFamily="66" charset="0"/>
                        <a:ea typeface="Calibri"/>
                        <a:cs typeface="Times New Roman"/>
                      </a:endParaRPr>
                    </a:p>
                  </a:txBody>
                  <a:tcPr marL="68580" marR="68580" marT="0" marB="0" anchor="ctr"/>
                </a:tc>
                <a:tc>
                  <a:txBody>
                    <a:bodyPr/>
                    <a:lstStyle/>
                    <a:p>
                      <a:pPr algn="l">
                        <a:lnSpc>
                          <a:spcPct val="100000"/>
                        </a:lnSpc>
                        <a:spcBef>
                          <a:spcPts val="1200"/>
                        </a:spcBef>
                        <a:spcAft>
                          <a:spcPts val="1000"/>
                        </a:spcAft>
                      </a:pPr>
                      <a:r>
                        <a:rPr lang="en-SG" sz="1800" dirty="0">
                          <a:effectLst/>
                          <a:latin typeface="Comic Sans MS" panose="030F0702030302020204" pitchFamily="66" charset="0"/>
                          <a:ea typeface="Calibri"/>
                          <a:cs typeface="Times New Roman"/>
                        </a:rPr>
                        <a:t>The script implemented should be able to correctly list out all the verilog files found within the specified directory.</a:t>
                      </a:r>
                      <a:endParaRPr lang="en-SG" sz="1600" dirty="0">
                        <a:effectLst/>
                        <a:latin typeface="Comic Sans MS" panose="030F0702030302020204" pitchFamily="66" charset="0"/>
                        <a:ea typeface="Calibri"/>
                        <a:cs typeface="Times New Roman"/>
                      </a:endParaRPr>
                    </a:p>
                  </a:txBody>
                  <a:tcPr marL="68580" marR="68580" marT="0" marB="0" anchor="ctr"/>
                </a:tc>
                <a:tc>
                  <a:txBody>
                    <a:bodyPr/>
                    <a:lstStyle/>
                    <a:p>
                      <a:pPr marL="342900" lvl="0" indent="-342900" algn="ctr">
                        <a:lnSpc>
                          <a:spcPct val="100000"/>
                        </a:lnSpc>
                        <a:spcBef>
                          <a:spcPts val="1200"/>
                        </a:spcBef>
                        <a:spcAft>
                          <a:spcPts val="1000"/>
                        </a:spcAft>
                        <a:buFont typeface="Wingdings"/>
                        <a:buChar char=""/>
                      </a:pPr>
                      <a:r>
                        <a:rPr lang="en-GB" sz="1800" dirty="0">
                          <a:effectLst/>
                          <a:latin typeface="Comic Sans MS" panose="030F0702030302020204" pitchFamily="66" charset="0"/>
                          <a:ea typeface="Calibri"/>
                          <a:cs typeface="Times New Roman"/>
                        </a:rPr>
                        <a:t> </a:t>
                      </a:r>
                      <a:endParaRPr lang="en-SG" sz="1600" dirty="0">
                        <a:effectLst/>
                        <a:latin typeface="Comic Sans MS" panose="030F0702030302020204" pitchFamily="66" charset="0"/>
                        <a:ea typeface="Calibri"/>
                        <a:cs typeface="Times New Roman"/>
                      </a:endParaRPr>
                    </a:p>
                  </a:txBody>
                  <a:tcPr marL="68580" marR="68580" marT="0" marB="0" anchor="ctr"/>
                </a:tc>
              </a:tr>
              <a:tr h="370840">
                <a:tc>
                  <a:txBody>
                    <a:bodyPr/>
                    <a:lstStyle/>
                    <a:p>
                      <a:pPr algn="l">
                        <a:lnSpc>
                          <a:spcPct val="100000"/>
                        </a:lnSpc>
                        <a:spcBef>
                          <a:spcPts val="1200"/>
                        </a:spcBef>
                        <a:spcAft>
                          <a:spcPts val="1000"/>
                        </a:spcAft>
                      </a:pPr>
                      <a:r>
                        <a:rPr lang="en-GB" sz="1800" kern="1200" dirty="0" smtClean="0">
                          <a:solidFill>
                            <a:schemeClr val="dk1"/>
                          </a:solidFill>
                          <a:effectLst/>
                          <a:latin typeface="Comic Sans MS" panose="030F0702030302020204" pitchFamily="66" charset="0"/>
                          <a:ea typeface="Calibri"/>
                          <a:cs typeface="Times New Roman"/>
                        </a:rPr>
                        <a:t>3. User </a:t>
                      </a:r>
                      <a:r>
                        <a:rPr lang="en-GB" sz="1800" kern="1200" dirty="0">
                          <a:solidFill>
                            <a:schemeClr val="dk1"/>
                          </a:solidFill>
                          <a:effectLst/>
                          <a:latin typeface="Comic Sans MS" panose="030F0702030302020204" pitchFamily="66" charset="0"/>
                          <a:ea typeface="Calibri"/>
                          <a:cs typeface="Times New Roman"/>
                        </a:rPr>
                        <a:t>input validation</a:t>
                      </a:r>
                      <a:endParaRPr lang="en-SG" sz="1800" kern="1200" dirty="0">
                        <a:solidFill>
                          <a:schemeClr val="dk1"/>
                        </a:solidFill>
                        <a:effectLst/>
                        <a:latin typeface="Comic Sans MS" panose="030F0702030302020204" pitchFamily="66" charset="0"/>
                        <a:ea typeface="Calibri"/>
                        <a:cs typeface="Times New Roman"/>
                      </a:endParaRPr>
                    </a:p>
                  </a:txBody>
                  <a:tcPr marL="68580" marR="68580" marT="0" marB="0" anchor="ctr"/>
                </a:tc>
                <a:tc>
                  <a:txBody>
                    <a:bodyPr/>
                    <a:lstStyle/>
                    <a:p>
                      <a:pPr algn="l">
                        <a:lnSpc>
                          <a:spcPct val="100000"/>
                        </a:lnSpc>
                        <a:spcBef>
                          <a:spcPts val="1200"/>
                        </a:spcBef>
                        <a:spcAft>
                          <a:spcPts val="1000"/>
                        </a:spcAft>
                      </a:pPr>
                      <a:r>
                        <a:rPr lang="en-GB" sz="1800" kern="1200" dirty="0">
                          <a:solidFill>
                            <a:schemeClr val="dk1"/>
                          </a:solidFill>
                          <a:effectLst/>
                          <a:latin typeface="Comic Sans MS" panose="030F0702030302020204" pitchFamily="66" charset="0"/>
                          <a:ea typeface="Calibri"/>
                          <a:cs typeface="Times New Roman"/>
                        </a:rPr>
                        <a:t>If a user enters an index value which exceed the total index value of the listed files found, the script should be able to display an error message to the user and prompt the user to re-enter the index value again. </a:t>
                      </a:r>
                      <a:endParaRPr lang="en-SG" sz="1800" kern="1200" dirty="0">
                        <a:solidFill>
                          <a:schemeClr val="dk1"/>
                        </a:solidFill>
                        <a:effectLst/>
                        <a:latin typeface="Comic Sans MS" panose="030F0702030302020204" pitchFamily="66" charset="0"/>
                        <a:ea typeface="Calibri"/>
                        <a:cs typeface="Times New Roman"/>
                      </a:endParaRPr>
                    </a:p>
                  </a:txBody>
                  <a:tcPr marL="68580" marR="68580" marT="0" marB="0" anchor="ctr"/>
                </a:tc>
                <a:tc>
                  <a:txBody>
                    <a:bodyPr/>
                    <a:lstStyle/>
                    <a:p>
                      <a:pPr marL="342900" lvl="0" indent="-342900" algn="ctr">
                        <a:lnSpc>
                          <a:spcPct val="100000"/>
                        </a:lnSpc>
                        <a:spcBef>
                          <a:spcPts val="1200"/>
                        </a:spcBef>
                        <a:spcAft>
                          <a:spcPts val="1000"/>
                        </a:spcAft>
                        <a:buFont typeface="Wingdings"/>
                        <a:buChar char=""/>
                      </a:pPr>
                      <a:r>
                        <a:rPr lang="en-GB" sz="1800" dirty="0">
                          <a:effectLst/>
                          <a:latin typeface="Comic Sans MS" panose="030F0702030302020204" pitchFamily="66" charset="0"/>
                          <a:ea typeface="Calibri"/>
                          <a:cs typeface="Times New Roman"/>
                        </a:rPr>
                        <a:t> </a:t>
                      </a:r>
                      <a:endParaRPr lang="en-SG" sz="1600" dirty="0">
                        <a:effectLst/>
                        <a:latin typeface="Comic Sans MS" panose="030F0702030302020204" pitchFamily="66" charset="0"/>
                        <a:ea typeface="Calibri"/>
                        <a:cs typeface="Times New Roman"/>
                      </a:endParaRPr>
                    </a:p>
                  </a:txBody>
                  <a:tcPr marL="68580" marR="68580" marT="0" marB="0" anchor="ctr"/>
                </a:tc>
              </a:tr>
            </a:tbl>
          </a:graphicData>
        </a:graphic>
      </p:graphicFrame>
    </p:spTree>
    <p:extLst>
      <p:ext uri="{BB962C8B-B14F-4D97-AF65-F5344CB8AC3E}">
        <p14:creationId xmlns:p14="http://schemas.microsoft.com/office/powerpoint/2010/main" val="34131108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scenarios and results</a:t>
            </a:r>
            <a:endParaRPr lang="en-SG" dirty="0"/>
          </a:p>
        </p:txBody>
      </p:sp>
      <p:graphicFrame>
        <p:nvGraphicFramePr>
          <p:cNvPr id="4" name="Content Placeholder 4"/>
          <p:cNvGraphicFramePr>
            <a:graphicFrameLocks/>
          </p:cNvGraphicFramePr>
          <p:nvPr>
            <p:extLst>
              <p:ext uri="{D42A27DB-BD31-4B8C-83A1-F6EECF244321}">
                <p14:modId xmlns:p14="http://schemas.microsoft.com/office/powerpoint/2010/main" val="1091827151"/>
              </p:ext>
            </p:extLst>
          </p:nvPr>
        </p:nvGraphicFramePr>
        <p:xfrm>
          <a:off x="344488" y="1752600"/>
          <a:ext cx="9289032" cy="2377440"/>
        </p:xfrm>
        <a:graphic>
          <a:graphicData uri="http://schemas.openxmlformats.org/drawingml/2006/table">
            <a:tbl>
              <a:tblPr firstRow="1" bandRow="1">
                <a:tableStyleId>{073A0DAA-6AF3-43AB-8588-CEC1D06C72B9}</a:tableStyleId>
              </a:tblPr>
              <a:tblGrid>
                <a:gridCol w="3096344"/>
                <a:gridCol w="4608512"/>
                <a:gridCol w="1584176"/>
              </a:tblGrid>
              <a:tr h="370840">
                <a:tc>
                  <a:txBody>
                    <a:bodyPr/>
                    <a:lstStyle/>
                    <a:p>
                      <a:pPr algn="ctr">
                        <a:lnSpc>
                          <a:spcPct val="150000"/>
                        </a:lnSpc>
                        <a:spcAft>
                          <a:spcPts val="0"/>
                        </a:spcAft>
                      </a:pPr>
                      <a:r>
                        <a:rPr lang="en-US" sz="2000" b="1" u="sng" dirty="0">
                          <a:effectLst/>
                          <a:latin typeface="Comic Sans MS" panose="030F0702030302020204" pitchFamily="66" charset="0"/>
                          <a:ea typeface="Calibri"/>
                          <a:cs typeface="Times New Roman"/>
                        </a:rPr>
                        <a:t>Evaluation Factors</a:t>
                      </a:r>
                      <a:endParaRPr lang="en-SG" sz="1800" dirty="0">
                        <a:effectLst/>
                        <a:latin typeface="Comic Sans MS" panose="030F0702030302020204" pitchFamily="66" charset="0"/>
                        <a:ea typeface="Calibri"/>
                        <a:cs typeface="Times New Roman"/>
                      </a:endParaRPr>
                    </a:p>
                  </a:txBody>
                  <a:tcPr marL="68580" marR="68580" marT="0" marB="0" anchor="ctr"/>
                </a:tc>
                <a:tc>
                  <a:txBody>
                    <a:bodyPr/>
                    <a:lstStyle/>
                    <a:p>
                      <a:pPr algn="ctr">
                        <a:lnSpc>
                          <a:spcPct val="150000"/>
                        </a:lnSpc>
                        <a:spcAft>
                          <a:spcPts val="0"/>
                        </a:spcAft>
                      </a:pPr>
                      <a:r>
                        <a:rPr lang="en-US" sz="2000" b="1" u="sng">
                          <a:effectLst/>
                          <a:latin typeface="Comic Sans MS" panose="030F0702030302020204" pitchFamily="66" charset="0"/>
                          <a:ea typeface="Calibri"/>
                          <a:cs typeface="Times New Roman"/>
                        </a:rPr>
                        <a:t>Description</a:t>
                      </a:r>
                      <a:endParaRPr lang="en-SG" sz="1800">
                        <a:effectLst/>
                        <a:latin typeface="Comic Sans MS" panose="030F0702030302020204" pitchFamily="66" charset="0"/>
                        <a:ea typeface="Calibri"/>
                        <a:cs typeface="Times New Roman"/>
                      </a:endParaRPr>
                    </a:p>
                  </a:txBody>
                  <a:tcPr marL="68580" marR="68580" marT="0" marB="0" anchor="ctr"/>
                </a:tc>
                <a:tc>
                  <a:txBody>
                    <a:bodyPr/>
                    <a:lstStyle/>
                    <a:p>
                      <a:pPr algn="ctr">
                        <a:lnSpc>
                          <a:spcPct val="150000"/>
                        </a:lnSpc>
                        <a:spcBef>
                          <a:spcPts val="1200"/>
                        </a:spcBef>
                        <a:spcAft>
                          <a:spcPts val="1000"/>
                        </a:spcAft>
                      </a:pPr>
                      <a:r>
                        <a:rPr lang="en-US" sz="2000" b="1" u="sng" dirty="0">
                          <a:effectLst/>
                          <a:latin typeface="Comic Sans MS" panose="030F0702030302020204" pitchFamily="66" charset="0"/>
                          <a:ea typeface="Calibri"/>
                          <a:cs typeface="Times New Roman"/>
                        </a:rPr>
                        <a:t>Outcome</a:t>
                      </a:r>
                      <a:endParaRPr lang="en-SG" sz="1800" dirty="0">
                        <a:effectLst/>
                        <a:latin typeface="Comic Sans MS" panose="030F0702030302020204" pitchFamily="66" charset="0"/>
                        <a:ea typeface="Calibri"/>
                        <a:cs typeface="Times New Roman"/>
                      </a:endParaRPr>
                    </a:p>
                  </a:txBody>
                  <a:tcPr marL="68580" marR="68580" marT="0" marB="0" anchor="ctr"/>
                </a:tc>
              </a:tr>
              <a:tr h="370840">
                <a:tc>
                  <a:txBody>
                    <a:bodyPr/>
                    <a:lstStyle/>
                    <a:p>
                      <a:pPr>
                        <a:lnSpc>
                          <a:spcPct val="100000"/>
                        </a:lnSpc>
                        <a:spcAft>
                          <a:spcPts val="0"/>
                        </a:spcAft>
                      </a:pPr>
                      <a:r>
                        <a:rPr lang="en-GB" sz="1800" dirty="0" smtClean="0">
                          <a:effectLst/>
                          <a:latin typeface="Comic Sans MS" panose="030F0702030302020204" pitchFamily="66" charset="0"/>
                          <a:ea typeface="Calibri"/>
                          <a:cs typeface="Times New Roman"/>
                        </a:rPr>
                        <a:t>4. Executing </a:t>
                      </a:r>
                      <a:r>
                        <a:rPr lang="en-GB" sz="1800" dirty="0">
                          <a:effectLst/>
                          <a:latin typeface="Comic Sans MS" panose="030F0702030302020204" pitchFamily="66" charset="0"/>
                          <a:ea typeface="Calibri"/>
                          <a:cs typeface="Times New Roman"/>
                        </a:rPr>
                        <a:t>of the command line calls</a:t>
                      </a:r>
                      <a:endParaRPr lang="en-SG" sz="1800" dirty="0">
                        <a:effectLst/>
                        <a:latin typeface="Comic Sans MS" panose="030F0702030302020204" pitchFamily="66" charset="0"/>
                        <a:ea typeface="Calibri"/>
                        <a:cs typeface="Times New Roman"/>
                      </a:endParaRPr>
                    </a:p>
                  </a:txBody>
                  <a:tcPr marL="68580" marR="68580" marT="0" marB="0" anchor="ctr"/>
                </a:tc>
                <a:tc>
                  <a:txBody>
                    <a:bodyPr/>
                    <a:lstStyle/>
                    <a:p>
                      <a:pPr>
                        <a:lnSpc>
                          <a:spcPct val="100000"/>
                        </a:lnSpc>
                        <a:spcAft>
                          <a:spcPts val="0"/>
                        </a:spcAft>
                      </a:pPr>
                      <a:r>
                        <a:rPr lang="en-GB" sz="1800">
                          <a:effectLst/>
                          <a:latin typeface="Comic Sans MS" panose="030F0702030302020204" pitchFamily="66" charset="0"/>
                          <a:ea typeface="Calibri"/>
                          <a:cs typeface="Times New Roman"/>
                        </a:rPr>
                        <a:t>The script should be able to generate the command line calls to invoke the iVerilog tool and simulation runtime engine so that the waveform output can be generated using the GTKWAVE Analyzer. </a:t>
                      </a:r>
                      <a:endParaRPr lang="en-SG" sz="1800">
                        <a:effectLst/>
                        <a:latin typeface="Comic Sans MS" panose="030F0702030302020204" pitchFamily="66" charset="0"/>
                        <a:ea typeface="Calibri"/>
                        <a:cs typeface="Times New Roman"/>
                      </a:endParaRPr>
                    </a:p>
                  </a:txBody>
                  <a:tcPr marL="68580" marR="68580" marT="0" marB="0" anchor="ctr"/>
                </a:tc>
                <a:tc>
                  <a:txBody>
                    <a:bodyPr/>
                    <a:lstStyle/>
                    <a:p>
                      <a:pPr marL="342900" lvl="0" indent="-342900" algn="ctr">
                        <a:lnSpc>
                          <a:spcPct val="100000"/>
                        </a:lnSpc>
                        <a:spcBef>
                          <a:spcPts val="1200"/>
                        </a:spcBef>
                        <a:spcAft>
                          <a:spcPts val="1000"/>
                        </a:spcAft>
                        <a:buFont typeface="Wingdings"/>
                        <a:buChar char=""/>
                      </a:pPr>
                      <a:r>
                        <a:rPr lang="en-GB" sz="1800" dirty="0">
                          <a:effectLst/>
                          <a:latin typeface="Comic Sans MS" panose="030F0702030302020204" pitchFamily="66" charset="0"/>
                          <a:ea typeface="Calibri"/>
                          <a:cs typeface="Times New Roman"/>
                        </a:rPr>
                        <a:t> </a:t>
                      </a:r>
                      <a:endParaRPr lang="en-SG" sz="1600" dirty="0">
                        <a:effectLst/>
                        <a:latin typeface="Comic Sans MS" panose="030F0702030302020204" pitchFamily="66" charset="0"/>
                        <a:ea typeface="Calibri"/>
                        <a:cs typeface="Times New Roman"/>
                      </a:endParaRPr>
                    </a:p>
                  </a:txBody>
                  <a:tcPr marL="68580" marR="68580" marT="0" marB="0" anchor="ctr"/>
                </a:tc>
              </a:tr>
              <a:tr h="370840">
                <a:tc>
                  <a:txBody>
                    <a:bodyPr/>
                    <a:lstStyle/>
                    <a:p>
                      <a:pPr>
                        <a:lnSpc>
                          <a:spcPct val="100000"/>
                        </a:lnSpc>
                        <a:spcAft>
                          <a:spcPts val="0"/>
                        </a:spcAft>
                      </a:pPr>
                      <a:r>
                        <a:rPr lang="en-GB" sz="1800" dirty="0" smtClean="0">
                          <a:effectLst/>
                          <a:latin typeface="Comic Sans MS" panose="030F0702030302020204" pitchFamily="66" charset="0"/>
                          <a:ea typeface="Calibri"/>
                          <a:cs typeface="Times New Roman"/>
                        </a:rPr>
                        <a:t>5. User </a:t>
                      </a:r>
                      <a:r>
                        <a:rPr lang="en-GB" sz="1800" dirty="0">
                          <a:effectLst/>
                          <a:latin typeface="Comic Sans MS" panose="030F0702030302020204" pitchFamily="66" charset="0"/>
                          <a:ea typeface="Calibri"/>
                          <a:cs typeface="Times New Roman"/>
                        </a:rPr>
                        <a:t>Intervention</a:t>
                      </a:r>
                      <a:endParaRPr lang="en-SG" sz="1800" dirty="0">
                        <a:effectLst/>
                        <a:latin typeface="Comic Sans MS" panose="030F0702030302020204" pitchFamily="66" charset="0"/>
                        <a:ea typeface="Calibri"/>
                        <a:cs typeface="Times New Roman"/>
                      </a:endParaRPr>
                    </a:p>
                  </a:txBody>
                  <a:tcPr marL="68580" marR="68580" marT="0" marB="0" anchor="ctr"/>
                </a:tc>
                <a:tc>
                  <a:txBody>
                    <a:bodyPr/>
                    <a:lstStyle/>
                    <a:p>
                      <a:pPr>
                        <a:lnSpc>
                          <a:spcPct val="100000"/>
                        </a:lnSpc>
                        <a:spcAft>
                          <a:spcPts val="0"/>
                        </a:spcAft>
                      </a:pPr>
                      <a:r>
                        <a:rPr lang="en-GB" sz="1800" dirty="0">
                          <a:effectLst/>
                          <a:latin typeface="Comic Sans MS" panose="030F0702030302020204" pitchFamily="66" charset="0"/>
                          <a:ea typeface="Calibri"/>
                          <a:cs typeface="Times New Roman"/>
                        </a:rPr>
                        <a:t>No user intervention is required once the input file is selected.</a:t>
                      </a:r>
                      <a:endParaRPr lang="en-SG" sz="1800" dirty="0">
                        <a:effectLst/>
                        <a:latin typeface="Comic Sans MS" panose="030F0702030302020204" pitchFamily="66" charset="0"/>
                        <a:ea typeface="Calibri"/>
                        <a:cs typeface="Times New Roman"/>
                      </a:endParaRPr>
                    </a:p>
                  </a:txBody>
                  <a:tcPr marL="68580" marR="68580" marT="0" marB="0" anchor="ctr"/>
                </a:tc>
                <a:tc>
                  <a:txBody>
                    <a:bodyPr/>
                    <a:lstStyle/>
                    <a:p>
                      <a:pPr marL="342900" lvl="0" indent="-342900" algn="ctr">
                        <a:lnSpc>
                          <a:spcPct val="100000"/>
                        </a:lnSpc>
                        <a:spcBef>
                          <a:spcPts val="1200"/>
                        </a:spcBef>
                        <a:spcAft>
                          <a:spcPts val="1000"/>
                        </a:spcAft>
                        <a:buFont typeface="Wingdings"/>
                        <a:buChar char=""/>
                      </a:pPr>
                      <a:r>
                        <a:rPr lang="en-GB" sz="1800" dirty="0">
                          <a:effectLst/>
                          <a:latin typeface="Comic Sans MS" panose="030F0702030302020204" pitchFamily="66" charset="0"/>
                          <a:ea typeface="Calibri"/>
                          <a:cs typeface="Times New Roman"/>
                        </a:rPr>
                        <a:t> </a:t>
                      </a:r>
                      <a:endParaRPr lang="en-SG" sz="1600" dirty="0">
                        <a:effectLst/>
                        <a:latin typeface="Comic Sans MS" panose="030F0702030302020204" pitchFamily="66" charset="0"/>
                        <a:ea typeface="Calibri"/>
                        <a:cs typeface="Times New Roman"/>
                      </a:endParaRPr>
                    </a:p>
                  </a:txBody>
                  <a:tcPr marL="68580" marR="68580" marT="0" marB="0" anchor="ctr"/>
                </a:tc>
              </a:tr>
            </a:tbl>
          </a:graphicData>
        </a:graphic>
      </p:graphicFrame>
    </p:spTree>
    <p:extLst>
      <p:ext uri="{BB962C8B-B14F-4D97-AF65-F5344CB8AC3E}">
        <p14:creationId xmlns:p14="http://schemas.microsoft.com/office/powerpoint/2010/main" val="1288396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61640" y="408374"/>
            <a:ext cx="8949061" cy="1039427"/>
          </a:xfrm>
        </p:spPr>
        <p:txBody>
          <a:bodyPr>
            <a:normAutofit/>
          </a:bodyPr>
          <a:lstStyle/>
          <a:p>
            <a:r>
              <a:rPr lang="en-US" dirty="0" smtClean="0"/>
              <a:t>Project </a:t>
            </a:r>
            <a:r>
              <a:rPr lang="en-US" dirty="0" err="1" smtClean="0"/>
              <a:t>Demostration</a:t>
            </a:r>
            <a:endParaRPr lang="en-SG" dirty="0"/>
          </a:p>
        </p:txBody>
      </p:sp>
      <p:pic>
        <p:nvPicPr>
          <p:cNvPr id="6" name="GARY FYP DEMO.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2480" y="1700808"/>
            <a:ext cx="9433048" cy="5091916"/>
          </a:xfrm>
          <a:prstGeom prst="rect">
            <a:avLst/>
          </a:prstGeom>
        </p:spPr>
      </p:pic>
    </p:spTree>
    <p:extLst>
      <p:ext uri="{BB962C8B-B14F-4D97-AF65-F5344CB8AC3E}">
        <p14:creationId xmlns:p14="http://schemas.microsoft.com/office/powerpoint/2010/main" val="12297972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recommendations</a:t>
            </a:r>
            <a:endParaRPr lang="en-SG" dirty="0"/>
          </a:p>
        </p:txBody>
      </p:sp>
      <p:sp>
        <p:nvSpPr>
          <p:cNvPr id="3" name="Content Placeholder 2"/>
          <p:cNvSpPr>
            <a:spLocks noGrp="1"/>
          </p:cNvSpPr>
          <p:nvPr>
            <p:ph idx="1"/>
          </p:nvPr>
        </p:nvSpPr>
        <p:spPr/>
        <p:txBody>
          <a:bodyPr/>
          <a:lstStyle/>
          <a:p>
            <a:r>
              <a:rPr lang="en-US" dirty="0" smtClean="0"/>
              <a:t>Sequential Logic Implementation</a:t>
            </a:r>
          </a:p>
          <a:p>
            <a:pPr lvl="1"/>
            <a:r>
              <a:rPr lang="en-US" dirty="0" smtClean="0"/>
              <a:t>Working with sequential logic designs</a:t>
            </a:r>
          </a:p>
          <a:p>
            <a:pPr marL="411449" lvl="1" indent="0">
              <a:buNone/>
            </a:pPr>
            <a:endParaRPr lang="en-US" dirty="0" smtClean="0"/>
          </a:p>
          <a:p>
            <a:r>
              <a:rPr lang="en-US" dirty="0" smtClean="0"/>
              <a:t>Top Module Implementation</a:t>
            </a:r>
          </a:p>
          <a:p>
            <a:pPr lvl="1"/>
            <a:r>
              <a:rPr lang="en-US" dirty="0" smtClean="0"/>
              <a:t>Able to create a holistic and complex testbench design</a:t>
            </a:r>
          </a:p>
          <a:p>
            <a:pPr marL="411449" lvl="1" indent="0">
              <a:buNone/>
            </a:pPr>
            <a:endParaRPr lang="en-US" dirty="0" smtClean="0"/>
          </a:p>
          <a:p>
            <a:r>
              <a:rPr lang="en-US" dirty="0" smtClean="0"/>
              <a:t>Accepting of test vectors from user</a:t>
            </a:r>
          </a:p>
          <a:p>
            <a:pPr lvl="1"/>
            <a:r>
              <a:rPr lang="en-US" dirty="0" smtClean="0"/>
              <a:t>Allowing user to input their own test vectors to test the source design </a:t>
            </a:r>
            <a:endParaRPr lang="en-SG" dirty="0"/>
          </a:p>
        </p:txBody>
      </p:sp>
      <p:pic>
        <p:nvPicPr>
          <p:cNvPr id="10248" name="Picture 8" descr="http://www.localtraders.com/tradesmen/wp-content/uploads/2010/10/14_builder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39582" y="1700808"/>
            <a:ext cx="1761890" cy="193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7182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50489" y="1670248"/>
            <a:ext cx="8915400" cy="5791200"/>
          </a:xfrm>
        </p:spPr>
        <p:txBody>
          <a:bodyPr>
            <a:noAutofit/>
          </a:bodyPr>
          <a:lstStyle/>
          <a:p>
            <a:r>
              <a:rPr lang="en-US" sz="2400" b="1" u="sng" dirty="0" smtClean="0">
                <a:latin typeface="Comic Sans MS" panose="030F0702030302020204" pitchFamily="66" charset="0"/>
              </a:rPr>
              <a:t>Challenges Encountered – Steep learning curve</a:t>
            </a:r>
          </a:p>
          <a:p>
            <a:pPr lvl="1"/>
            <a:r>
              <a:rPr lang="en-US" sz="2000" dirty="0" smtClean="0">
                <a:latin typeface="Comic Sans MS" panose="030F0702030302020204" pitchFamily="66" charset="0"/>
              </a:rPr>
              <a:t>Unfamiliar with various iVerilog tool execution commands</a:t>
            </a:r>
          </a:p>
          <a:p>
            <a:pPr lvl="1"/>
            <a:r>
              <a:rPr lang="en-US" sz="2000" dirty="0" smtClean="0">
                <a:latin typeface="Comic Sans MS" panose="030F0702030302020204" pitchFamily="66" charset="0"/>
              </a:rPr>
              <a:t>Designing of</a:t>
            </a:r>
            <a:r>
              <a:rPr lang="en-US" sz="2000" dirty="0" smtClean="0"/>
              <a:t> </a:t>
            </a:r>
            <a:r>
              <a:rPr lang="en-US" sz="2000" dirty="0" smtClean="0">
                <a:latin typeface="Comic Sans MS" panose="030F0702030302020204" pitchFamily="66" charset="0"/>
              </a:rPr>
              <a:t>algorithms and logics </a:t>
            </a:r>
            <a:r>
              <a:rPr lang="en-US" sz="2000" dirty="0" smtClean="0"/>
              <a:t>to create testbenches</a:t>
            </a:r>
            <a:endParaRPr lang="en-US" sz="2000" dirty="0" smtClean="0">
              <a:latin typeface="Comic Sans MS" panose="030F0702030302020204" pitchFamily="66" charset="0"/>
            </a:endParaRPr>
          </a:p>
          <a:p>
            <a:pPr lvl="1"/>
            <a:r>
              <a:rPr lang="en-US" sz="2000" dirty="0" smtClean="0">
                <a:latin typeface="Comic Sans MS" panose="030F0702030302020204" pitchFamily="66" charset="0"/>
              </a:rPr>
              <a:t>Integrating the python scripts with the iVerilog tool</a:t>
            </a:r>
          </a:p>
          <a:p>
            <a:pPr lvl="1"/>
            <a:r>
              <a:rPr lang="en-US" sz="2000" dirty="0" smtClean="0"/>
              <a:t>Different syntax of executing command line calls in both OS</a:t>
            </a:r>
            <a:endParaRPr lang="en-US" sz="2000" dirty="0" smtClean="0">
              <a:latin typeface="Comic Sans MS" panose="030F0702030302020204" pitchFamily="66" charset="0"/>
            </a:endParaRPr>
          </a:p>
          <a:p>
            <a:pPr lvl="1"/>
            <a:r>
              <a:rPr lang="en-US" sz="2000" dirty="0" smtClean="0"/>
              <a:t>Unfamiliar with usage of GitHub repository </a:t>
            </a:r>
            <a:endParaRPr lang="en-US" sz="2000" dirty="0"/>
          </a:p>
          <a:p>
            <a:pPr lvl="1"/>
            <a:endParaRPr lang="en-US" dirty="0" smtClean="0">
              <a:latin typeface="Comic Sans MS" panose="030F0702030302020204" pitchFamily="66" charset="0"/>
            </a:endParaRPr>
          </a:p>
          <a:p>
            <a:r>
              <a:rPr lang="en-US" sz="2400" b="1" u="sng" dirty="0" smtClean="0">
                <a:latin typeface="Comic Sans MS" panose="030F0702030302020204" pitchFamily="66" charset="0"/>
              </a:rPr>
              <a:t>Learning Points</a:t>
            </a:r>
            <a:endParaRPr lang="en-US" sz="3200" dirty="0" smtClean="0">
              <a:latin typeface="Comic Sans MS" panose="030F0702030302020204" pitchFamily="66" charset="0"/>
            </a:endParaRPr>
          </a:p>
          <a:p>
            <a:pPr lvl="1"/>
            <a:r>
              <a:rPr lang="en-US" sz="2000" dirty="0" smtClean="0">
                <a:latin typeface="Comic Sans MS" panose="030F0702030302020204" pitchFamily="66" charset="0"/>
              </a:rPr>
              <a:t>More familiar with the verilog concepts</a:t>
            </a:r>
          </a:p>
          <a:p>
            <a:pPr lvl="1"/>
            <a:r>
              <a:rPr lang="en-US" sz="2000" b="0" dirty="0" smtClean="0">
                <a:latin typeface="Comic Sans MS" panose="030F0702030302020204" pitchFamily="66" charset="0"/>
              </a:rPr>
              <a:t>Able to apply what was been taught in school into practice</a:t>
            </a:r>
          </a:p>
          <a:p>
            <a:pPr lvl="1"/>
            <a:r>
              <a:rPr lang="en-US" sz="2000" dirty="0" smtClean="0">
                <a:latin typeface="Comic Sans MS" panose="030F0702030302020204" pitchFamily="66" charset="0"/>
              </a:rPr>
              <a:t>Time Management Skills</a:t>
            </a:r>
          </a:p>
          <a:p>
            <a:pPr lvl="1"/>
            <a:r>
              <a:rPr lang="en-US" sz="2000" b="0" dirty="0" smtClean="0">
                <a:latin typeface="Comic Sans MS" panose="030F0702030302020204" pitchFamily="66" charset="0"/>
              </a:rPr>
              <a:t>Thinking Skills</a:t>
            </a:r>
          </a:p>
          <a:p>
            <a:pPr lvl="1"/>
            <a:r>
              <a:rPr lang="en-US" sz="2000" b="0" dirty="0" smtClean="0">
                <a:latin typeface="Comic Sans MS" panose="030F0702030302020204" pitchFamily="66" charset="0"/>
              </a:rPr>
              <a:t>Troubleshooting Skills</a:t>
            </a:r>
          </a:p>
        </p:txBody>
      </p:sp>
      <p:sp>
        <p:nvSpPr>
          <p:cNvPr id="8" name="Title 1"/>
          <p:cNvSpPr>
            <a:spLocks noGrp="1"/>
          </p:cNvSpPr>
          <p:nvPr>
            <p:ph type="title"/>
          </p:nvPr>
        </p:nvSpPr>
        <p:spPr>
          <a:xfrm>
            <a:off x="461639" y="408373"/>
            <a:ext cx="8949061" cy="1039427"/>
          </a:xfrm>
        </p:spPr>
        <p:txBody>
          <a:bodyPr>
            <a:normAutofit/>
          </a:bodyPr>
          <a:lstStyle/>
          <a:p>
            <a:r>
              <a:rPr lang="en-US" sz="5400" u="sng" dirty="0" smtClean="0">
                <a:latin typeface="Bernard MT Condensed" panose="02050806060905020404" pitchFamily="18" charset="0"/>
              </a:rPr>
              <a:t>Challenges &amp; LEARNING Points</a:t>
            </a:r>
            <a:endParaRPr lang="en-SG" sz="5400" u="sng" dirty="0">
              <a:latin typeface="Bernard MT Condensed" panose="02050806060905020404" pitchFamily="18" charset="0"/>
            </a:endParaRPr>
          </a:p>
        </p:txBody>
      </p:sp>
      <p:pic>
        <p:nvPicPr>
          <p:cNvPr id="12290" name="Picture 2" descr="http://depressionhero.com/wp-content/uploads/success_on_the_other_side_400_clr_10182-400x2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2390" y="3645024"/>
            <a:ext cx="3115937" cy="194421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www.dentistryiq.com/content/dam/diq/online-articles/2014/06/time-management-dreamstim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3084" y="5589240"/>
            <a:ext cx="1534212" cy="1173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4310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SG" dirty="0"/>
          </a:p>
        </p:txBody>
      </p:sp>
      <p:sp>
        <p:nvSpPr>
          <p:cNvPr id="4" name="Content Placeholder 2"/>
          <p:cNvSpPr>
            <a:spLocks noGrp="1"/>
          </p:cNvSpPr>
          <p:nvPr>
            <p:ph idx="1"/>
          </p:nvPr>
        </p:nvSpPr>
        <p:spPr/>
        <p:txBody>
          <a:bodyPr>
            <a:normAutofit/>
          </a:bodyPr>
          <a:lstStyle/>
          <a:p>
            <a:r>
              <a:rPr lang="en-SG" dirty="0" smtClean="0"/>
              <a:t>Shown how </a:t>
            </a:r>
            <a:r>
              <a:rPr lang="en-SG" dirty="0"/>
              <a:t>python scripts can be created and integrated together to automate the process </a:t>
            </a:r>
            <a:endParaRPr lang="en-SG" dirty="0" smtClean="0"/>
          </a:p>
          <a:p>
            <a:pPr lvl="1"/>
            <a:r>
              <a:rPr lang="en-SG" dirty="0" smtClean="0"/>
              <a:t>Using the </a:t>
            </a:r>
            <a:r>
              <a:rPr lang="en-SG" dirty="0"/>
              <a:t>interface of the iVerilog </a:t>
            </a:r>
            <a:r>
              <a:rPr lang="en-SG" dirty="0" smtClean="0"/>
              <a:t>tool</a:t>
            </a:r>
          </a:p>
          <a:p>
            <a:pPr marL="411449" lvl="1" indent="0">
              <a:buNone/>
            </a:pPr>
            <a:endParaRPr lang="en-SG" dirty="0" smtClean="0"/>
          </a:p>
          <a:p>
            <a:r>
              <a:rPr lang="en-SG" dirty="0" smtClean="0"/>
              <a:t>Objectives </a:t>
            </a:r>
            <a:r>
              <a:rPr lang="en-SG" dirty="0"/>
              <a:t>and </a:t>
            </a:r>
            <a:r>
              <a:rPr lang="en-SG" dirty="0" smtClean="0"/>
              <a:t>goals </a:t>
            </a:r>
            <a:r>
              <a:rPr lang="en-SG" dirty="0"/>
              <a:t>of the project have been </a:t>
            </a:r>
            <a:r>
              <a:rPr lang="en-SG" dirty="0" smtClean="0"/>
              <a:t>met successfully</a:t>
            </a:r>
          </a:p>
          <a:p>
            <a:pPr lvl="1"/>
            <a:r>
              <a:rPr lang="en-SG" dirty="0" smtClean="0"/>
              <a:t>Generate </a:t>
            </a:r>
            <a:r>
              <a:rPr lang="en-SG" dirty="0"/>
              <a:t>a robust testbench from a given input verilog </a:t>
            </a:r>
            <a:r>
              <a:rPr lang="en-SG" dirty="0" smtClean="0"/>
              <a:t>file</a:t>
            </a:r>
            <a:endParaRPr lang="en-US" sz="2400" dirty="0" smtClean="0"/>
          </a:p>
        </p:txBody>
      </p:sp>
      <p:pic>
        <p:nvPicPr>
          <p:cNvPr id="11266" name="Picture 2" descr="http://images.clipartpanda.com/conclusion-clipart-kNg85o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3120" y="5013176"/>
            <a:ext cx="1865350" cy="1680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2176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SG" dirty="0"/>
          </a:p>
        </p:txBody>
      </p:sp>
      <p:pic>
        <p:nvPicPr>
          <p:cNvPr id="1026" name="Picture 2" descr="http://2014.igem.org/wiki/images/d/da/Acknowledgements.png"/>
          <p:cNvPicPr>
            <a:picLocks noChangeAspect="1" noChangeArrowheads="1"/>
          </p:cNvPicPr>
          <p:nvPr/>
        </p:nvPicPr>
        <p:blipFill>
          <a:blip r:embed="rId3">
            <a:clrChange>
              <a:clrFrom>
                <a:srgbClr val="FEB453"/>
              </a:clrFrom>
              <a:clrTo>
                <a:srgbClr val="FEB453">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6232" y="1872208"/>
            <a:ext cx="8771264" cy="465313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fontScale="92500" lnSpcReduction="10000"/>
          </a:bodyPr>
          <a:lstStyle/>
          <a:p>
            <a:r>
              <a:rPr lang="en-SG" dirty="0" smtClean="0"/>
              <a:t>Assistant Professor Fahmy for </a:t>
            </a:r>
            <a:r>
              <a:rPr lang="en-SG" dirty="0"/>
              <a:t>his invaluable advices throughout the entire </a:t>
            </a:r>
            <a:r>
              <a:rPr lang="en-SG" dirty="0" smtClean="0"/>
              <a:t>project</a:t>
            </a:r>
          </a:p>
          <a:p>
            <a:pPr marL="114292" indent="0">
              <a:buNone/>
            </a:pPr>
            <a:endParaRPr lang="en-SG" dirty="0" smtClean="0"/>
          </a:p>
          <a:p>
            <a:r>
              <a:rPr lang="en-SG" dirty="0" smtClean="0"/>
              <a:t>His </a:t>
            </a:r>
            <a:r>
              <a:rPr lang="en-SG" dirty="0"/>
              <a:t>fellow course mates for their </a:t>
            </a:r>
            <a:r>
              <a:rPr lang="en-SG" dirty="0" smtClean="0"/>
              <a:t>encouragement</a:t>
            </a:r>
          </a:p>
          <a:p>
            <a:pPr marL="114292" indent="0">
              <a:buNone/>
            </a:pPr>
            <a:endParaRPr lang="en-SG" dirty="0" smtClean="0"/>
          </a:p>
          <a:p>
            <a:r>
              <a:rPr lang="en-SG" dirty="0" smtClean="0"/>
              <a:t>Laboratory </a:t>
            </a:r>
            <a:r>
              <a:rPr lang="en-SG" dirty="0"/>
              <a:t>staffs for their logistical support and kind assistance on technical </a:t>
            </a:r>
            <a:r>
              <a:rPr lang="en-SG" dirty="0" smtClean="0"/>
              <a:t>issues</a:t>
            </a:r>
          </a:p>
          <a:p>
            <a:pPr marL="114292" indent="0">
              <a:buNone/>
            </a:pPr>
            <a:endParaRPr lang="en-SG" dirty="0" smtClean="0"/>
          </a:p>
          <a:p>
            <a:r>
              <a:rPr lang="en-SG" dirty="0" smtClean="0"/>
              <a:t>Dr Newton </a:t>
            </a:r>
            <a:r>
              <a:rPr lang="en-SG" dirty="0"/>
              <a:t>Fernando for taking his time to read and access this </a:t>
            </a:r>
            <a:r>
              <a:rPr lang="en-SG" dirty="0" smtClean="0"/>
              <a:t>project </a:t>
            </a:r>
            <a:endParaRPr lang="en-SG" dirty="0"/>
          </a:p>
          <a:p>
            <a:pPr marL="114292" indent="0">
              <a:buNone/>
            </a:pPr>
            <a:endParaRPr lang="en-SG" dirty="0" smtClean="0"/>
          </a:p>
        </p:txBody>
      </p:sp>
    </p:spTree>
    <p:extLst>
      <p:ext uri="{BB962C8B-B14F-4D97-AF65-F5344CB8AC3E}">
        <p14:creationId xmlns:p14="http://schemas.microsoft.com/office/powerpoint/2010/main" val="3389117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07988"/>
            <a:ext cx="9906000" cy="1039812"/>
          </a:xfrm>
        </p:spPr>
        <p:txBody>
          <a:bodyPr>
            <a:normAutofit/>
          </a:bodyPr>
          <a:lstStyle/>
          <a:p>
            <a:r>
              <a:rPr lang="en-US" sz="5400" dirty="0"/>
              <a:t>Any Questions?</a:t>
            </a:r>
            <a:endParaRPr lang="en-SG" sz="5400" dirty="0"/>
          </a:p>
        </p:txBody>
      </p:sp>
      <p:pic>
        <p:nvPicPr>
          <p:cNvPr id="4" name="Picture 2" descr="http://www.covermesongs.com/wp-content/uploads/2014/10/Q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435" y="1628800"/>
            <a:ext cx="8520042"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206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of the project</a:t>
            </a:r>
            <a:endParaRPr lang="en-SG" dirty="0"/>
          </a:p>
        </p:txBody>
      </p:sp>
      <p:sp>
        <p:nvSpPr>
          <p:cNvPr id="3" name="Content Placeholder 2"/>
          <p:cNvSpPr>
            <a:spLocks noGrp="1"/>
          </p:cNvSpPr>
          <p:nvPr>
            <p:ph idx="1"/>
          </p:nvPr>
        </p:nvSpPr>
        <p:spPr/>
        <p:txBody>
          <a:bodyPr/>
          <a:lstStyle/>
          <a:p>
            <a:r>
              <a:rPr lang="en-US" dirty="0" smtClean="0"/>
              <a:t>Tedious process to write testbench to test the verilog design</a:t>
            </a:r>
          </a:p>
          <a:p>
            <a:endParaRPr lang="en-US" dirty="0"/>
          </a:p>
          <a:p>
            <a:r>
              <a:rPr lang="en-US" dirty="0" smtClean="0"/>
              <a:t>Require a very clear understanding of the design specifications</a:t>
            </a:r>
          </a:p>
          <a:p>
            <a:pPr marL="411449" lvl="1" indent="0">
              <a:buNone/>
            </a:pPr>
            <a:endParaRPr lang="en-US" dirty="0" smtClean="0"/>
          </a:p>
          <a:p>
            <a:r>
              <a:rPr lang="en-US" dirty="0" smtClean="0"/>
              <a:t>Lack of the required knowledge </a:t>
            </a:r>
            <a:endParaRPr lang="en-SG" dirty="0"/>
          </a:p>
        </p:txBody>
      </p:sp>
      <p:pic>
        <p:nvPicPr>
          <p:cNvPr id="4098" name="Picture 2" descr="http://www.disasterrecovery.com/img/preview/tab-slide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5048" y="3849487"/>
            <a:ext cx="3240360" cy="2665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9714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of the project</a:t>
            </a:r>
            <a:endParaRPr lang="en-SG" dirty="0"/>
          </a:p>
        </p:txBody>
      </p:sp>
      <p:sp>
        <p:nvSpPr>
          <p:cNvPr id="3" name="Content Placeholder 2"/>
          <p:cNvSpPr>
            <a:spLocks noGrp="1"/>
          </p:cNvSpPr>
          <p:nvPr>
            <p:ph idx="1"/>
          </p:nvPr>
        </p:nvSpPr>
        <p:spPr/>
        <p:txBody>
          <a:bodyPr/>
          <a:lstStyle/>
          <a:p>
            <a:r>
              <a:rPr lang="en-US" dirty="0" smtClean="0"/>
              <a:t>What is a testbench?</a:t>
            </a:r>
            <a:endParaRPr lang="en-SG"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9136"/>
          <a:stretch/>
        </p:blipFill>
        <p:spPr bwMode="auto">
          <a:xfrm>
            <a:off x="1027637" y="2348880"/>
            <a:ext cx="6661667" cy="4261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26745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of the project</a:t>
            </a:r>
            <a:endParaRPr lang="en-SG" dirty="0"/>
          </a:p>
        </p:txBody>
      </p:sp>
      <p:sp>
        <p:nvSpPr>
          <p:cNvPr id="3" name="Content Placeholder 2"/>
          <p:cNvSpPr>
            <a:spLocks noGrp="1"/>
          </p:cNvSpPr>
          <p:nvPr>
            <p:ph idx="1"/>
          </p:nvPr>
        </p:nvSpPr>
        <p:spPr/>
        <p:txBody>
          <a:bodyPr/>
          <a:lstStyle/>
          <a:p>
            <a:r>
              <a:rPr lang="en-US" dirty="0" smtClean="0"/>
              <a:t>Producing a waveform output from a testbench</a:t>
            </a:r>
            <a:endParaRPr lang="en-SG"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636" y="2348880"/>
            <a:ext cx="6661668" cy="43001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20195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a:t>
            </a:r>
            <a:endParaRPr lang="en-SG" dirty="0"/>
          </a:p>
        </p:txBody>
      </p:sp>
      <p:sp>
        <p:nvSpPr>
          <p:cNvPr id="3" name="Content Placeholder 2"/>
          <p:cNvSpPr>
            <a:spLocks noGrp="1"/>
          </p:cNvSpPr>
          <p:nvPr>
            <p:ph idx="1"/>
          </p:nvPr>
        </p:nvSpPr>
        <p:spPr/>
        <p:txBody>
          <a:bodyPr/>
          <a:lstStyle/>
          <a:p>
            <a:r>
              <a:rPr lang="en-US" dirty="0" smtClean="0"/>
              <a:t>Use the iVerilog tool to develop automated scripts</a:t>
            </a:r>
          </a:p>
          <a:p>
            <a:pPr lvl="1"/>
            <a:r>
              <a:rPr lang="en-US" dirty="0" smtClean="0"/>
              <a:t>To test the verilog designs</a:t>
            </a:r>
          </a:p>
          <a:p>
            <a:pPr lvl="1"/>
            <a:endParaRPr lang="en-US" dirty="0"/>
          </a:p>
          <a:p>
            <a:r>
              <a:rPr lang="en-US" dirty="0" smtClean="0"/>
              <a:t>Provides a basis to learn the verilog hardware description language better</a:t>
            </a:r>
          </a:p>
          <a:p>
            <a:pPr lvl="1"/>
            <a:r>
              <a:rPr lang="en-US" dirty="0" smtClean="0"/>
              <a:t>Using the verilog structures taught in both CE1005 and CE2003 modules</a:t>
            </a:r>
            <a:endParaRPr lang="en-SG" dirty="0"/>
          </a:p>
        </p:txBody>
      </p:sp>
      <p:pic>
        <p:nvPicPr>
          <p:cNvPr id="5122" name="Picture 2" descr="http://iverilog.icarus.com/_/rsrc/1302225644705/config/customLogo.gif?revision=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7136" y="2204864"/>
            <a:ext cx="3024336" cy="95569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clarity-ventures.com/portals/0/images/solutions/ecommerce/Clarity-eCommerce-modular-architec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032" y="4653136"/>
            <a:ext cx="2592288" cy="2034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6289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Scope</a:t>
            </a:r>
            <a:endParaRPr lang="en-SG" dirty="0"/>
          </a:p>
        </p:txBody>
      </p:sp>
      <p:sp>
        <p:nvSpPr>
          <p:cNvPr id="3" name="Content Placeholder 2"/>
          <p:cNvSpPr>
            <a:spLocks noGrp="1"/>
          </p:cNvSpPr>
          <p:nvPr>
            <p:ph idx="1"/>
          </p:nvPr>
        </p:nvSpPr>
        <p:spPr>
          <a:xfrm>
            <a:off x="502096" y="1752601"/>
            <a:ext cx="8915400" cy="4373563"/>
          </a:xfrm>
        </p:spPr>
        <p:txBody>
          <a:bodyPr/>
          <a:lstStyle/>
          <a:p>
            <a:r>
              <a:rPr lang="en-US" dirty="0" smtClean="0"/>
              <a:t>The project is divided into 3 different phases:</a:t>
            </a:r>
          </a:p>
          <a:p>
            <a:pPr lvl="1"/>
            <a:r>
              <a:rPr lang="en-US" u="sng" dirty="0" smtClean="0"/>
              <a:t>Phase 1: Preparation Phase</a:t>
            </a:r>
          </a:p>
          <a:p>
            <a:pPr lvl="2"/>
            <a:r>
              <a:rPr lang="en-US" dirty="0" smtClean="0"/>
              <a:t>Exploring the various functionalities of the iVerilog tool</a:t>
            </a:r>
          </a:p>
          <a:p>
            <a:pPr lvl="2"/>
            <a:r>
              <a:rPr lang="en-US" dirty="0" smtClean="0"/>
              <a:t>Documenting the entire installation/configuration process</a:t>
            </a:r>
          </a:p>
          <a:p>
            <a:pPr lvl="2"/>
            <a:endParaRPr lang="en-US" dirty="0" smtClean="0"/>
          </a:p>
          <a:p>
            <a:pPr lvl="1"/>
            <a:r>
              <a:rPr lang="en-US" u="sng" dirty="0" smtClean="0"/>
              <a:t>Phase 2: Design &amp; Implementation Phase</a:t>
            </a:r>
          </a:p>
          <a:p>
            <a:pPr lvl="2"/>
            <a:r>
              <a:rPr lang="en-US" dirty="0" smtClean="0"/>
              <a:t>Extracting of variables from a given input verilog file</a:t>
            </a:r>
          </a:p>
          <a:p>
            <a:pPr lvl="2"/>
            <a:r>
              <a:rPr lang="en-US" dirty="0" smtClean="0"/>
              <a:t>Generating of test vectors and producing of a testbench file</a:t>
            </a:r>
          </a:p>
          <a:p>
            <a:pPr lvl="2"/>
            <a:r>
              <a:rPr lang="en-US" dirty="0" smtClean="0"/>
              <a:t>Developing a script to integrate with iVerilog tool</a:t>
            </a:r>
          </a:p>
        </p:txBody>
      </p:sp>
      <p:pic>
        <p:nvPicPr>
          <p:cNvPr id="6148" name="Picture 4" descr="http://upload.wikimedia.org/wikipedia/commons/thumb/4/4c/Application-x-gtkwave.svg/2000px-Application-x-gtkwave.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9384" y="2996952"/>
            <a:ext cx="1389675" cy="1533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6289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Scope</a:t>
            </a:r>
            <a:endParaRPr lang="en-SG" dirty="0"/>
          </a:p>
        </p:txBody>
      </p:sp>
      <p:pic>
        <p:nvPicPr>
          <p:cNvPr id="7170" name="Picture 2" descr="http://core0.staticworld.net/images/article/2013/02/ubunto_7_primary_v2-100026212-galle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9064" y="3997283"/>
            <a:ext cx="2908788" cy="1944216"/>
          </a:xfrm>
          <a:prstGeom prst="rect">
            <a:avLst/>
          </a:prstGeom>
          <a:noFill/>
          <a:extLst>
            <a:ext uri="{909E8E84-426E-40DD-AFC4-6F175D3DCCD1}">
              <a14:hiddenFill xmlns:a14="http://schemas.microsoft.com/office/drawing/2010/main">
                <a:solidFill>
                  <a:srgbClr val="FFFFFF"/>
                </a:solidFill>
              </a14:hiddenFill>
            </a:ext>
          </a:extLst>
        </p:spPr>
      </p:pic>
      <p:sp>
        <p:nvSpPr>
          <p:cNvPr id="7" name="Chevron 6"/>
          <p:cNvSpPr/>
          <p:nvPr/>
        </p:nvSpPr>
        <p:spPr>
          <a:xfrm>
            <a:off x="4226621" y="4591530"/>
            <a:ext cx="870395" cy="95410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grpSp>
        <p:nvGrpSpPr>
          <p:cNvPr id="4" name="Group 3"/>
          <p:cNvGrpSpPr/>
          <p:nvPr/>
        </p:nvGrpSpPr>
        <p:grpSpPr>
          <a:xfrm>
            <a:off x="1712450" y="3926156"/>
            <a:ext cx="2318152" cy="2284853"/>
            <a:chOff x="2273354" y="4096475"/>
            <a:chExt cx="2318152" cy="2284853"/>
          </a:xfrm>
        </p:grpSpPr>
        <p:pic>
          <p:nvPicPr>
            <p:cNvPr id="7174" name="Picture 6" descr="http://urinieto.com/wp-content/uploads/2011/05/python-icon-150x1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54" y="4096475"/>
              <a:ext cx="1944216" cy="19442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urinieto.com/wp-content/uploads/2011/05/python-icon-150x1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290" y="4437112"/>
              <a:ext cx="1944216" cy="1944216"/>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Content Placeholder 2"/>
          <p:cNvSpPr txBox="1">
            <a:spLocks/>
          </p:cNvSpPr>
          <p:nvPr/>
        </p:nvSpPr>
        <p:spPr>
          <a:xfrm>
            <a:off x="502096" y="1752601"/>
            <a:ext cx="8915400" cy="4373563"/>
          </a:xfrm>
          <a:prstGeom prst="rect">
            <a:avLst/>
          </a:prstGeom>
        </p:spPr>
        <p:txBody>
          <a:bodyPr vert="horz" lIns="91433" tIns="45717" rIns="91433" bIns="45717" rtlCol="0">
            <a:normAutofit/>
          </a:bodyPr>
          <a:lstStyle>
            <a:lvl1pPr marL="342874" indent="-228582" algn="l" defTabSz="914331" rtl="0" eaLnBrk="1" latinLnBrk="0" hangingPunct="1">
              <a:spcBef>
                <a:spcPct val="20000"/>
              </a:spcBef>
              <a:buClr>
                <a:schemeClr val="accent1"/>
              </a:buClr>
              <a:buFont typeface="Arial" pitchFamily="34" charset="0"/>
              <a:buChar char="•"/>
              <a:defRPr sz="2800" kern="1200">
                <a:solidFill>
                  <a:schemeClr val="tx1"/>
                </a:solidFill>
                <a:latin typeface="Comic Sans MS" panose="030F0702030302020204" pitchFamily="66" charset="0"/>
                <a:ea typeface="+mn-ea"/>
                <a:cs typeface="+mn-cs"/>
              </a:defRPr>
            </a:lvl1pPr>
            <a:lvl2pPr marL="640031" indent="-228582" algn="l" defTabSz="914331" rtl="0" eaLnBrk="1" latinLnBrk="0" hangingPunct="1">
              <a:spcBef>
                <a:spcPct val="20000"/>
              </a:spcBef>
              <a:buClr>
                <a:schemeClr val="accent2"/>
              </a:buClr>
              <a:buFont typeface="Arial" pitchFamily="34" charset="0"/>
              <a:buChar char="•"/>
              <a:defRPr sz="2400" kern="1200">
                <a:solidFill>
                  <a:schemeClr val="tx1"/>
                </a:solidFill>
                <a:latin typeface="Comic Sans MS" panose="030F0702030302020204" pitchFamily="66" charset="0"/>
                <a:ea typeface="+mn-ea"/>
                <a:cs typeface="+mn-cs"/>
              </a:defRPr>
            </a:lvl2pPr>
            <a:lvl3pPr marL="914331" indent="-228582" algn="l" defTabSz="914331" rtl="0" eaLnBrk="1" latinLnBrk="0" hangingPunct="1">
              <a:spcBef>
                <a:spcPct val="20000"/>
              </a:spcBef>
              <a:buClr>
                <a:schemeClr val="accent3"/>
              </a:buClr>
              <a:buFont typeface="Arial" pitchFamily="34" charset="0"/>
              <a:buChar char="•"/>
              <a:defRPr sz="2000" kern="1200">
                <a:solidFill>
                  <a:schemeClr val="tx1"/>
                </a:solidFill>
                <a:latin typeface="Comic Sans MS" panose="030F0702030302020204" pitchFamily="66" charset="0"/>
                <a:ea typeface="+mn-ea"/>
                <a:cs typeface="+mn-cs"/>
              </a:defRPr>
            </a:lvl3pPr>
            <a:lvl4pPr marL="1280062" indent="-228582" algn="l" defTabSz="914331" rtl="0" eaLnBrk="1" latinLnBrk="0" hangingPunct="1">
              <a:spcBef>
                <a:spcPct val="20000"/>
              </a:spcBef>
              <a:buClr>
                <a:schemeClr val="accent4"/>
              </a:buClr>
              <a:buFont typeface="Arial" pitchFamily="34" charset="0"/>
              <a:buChar char="•"/>
              <a:defRPr sz="1800" kern="1200">
                <a:solidFill>
                  <a:schemeClr val="tx1"/>
                </a:solidFill>
                <a:latin typeface="Comic Sans MS" panose="030F0702030302020204" pitchFamily="66" charset="0"/>
                <a:ea typeface="+mn-ea"/>
                <a:cs typeface="+mn-cs"/>
              </a:defRPr>
            </a:lvl4pPr>
            <a:lvl5pPr marL="1554362" indent="-228582" algn="l" defTabSz="914331" rtl="0" eaLnBrk="1" latinLnBrk="0" hangingPunct="1">
              <a:spcBef>
                <a:spcPct val="20000"/>
              </a:spcBef>
              <a:buClr>
                <a:schemeClr val="accent5"/>
              </a:buClr>
              <a:buFont typeface="Arial" pitchFamily="34" charset="0"/>
              <a:buChar char="•"/>
              <a:defRPr sz="1800" kern="1200" baseline="0">
                <a:solidFill>
                  <a:schemeClr val="tx1"/>
                </a:solidFill>
                <a:latin typeface="Comic Sans MS" panose="030F0702030302020204" pitchFamily="66" charset="0"/>
                <a:ea typeface="+mn-ea"/>
                <a:cs typeface="+mn-cs"/>
              </a:defRPr>
            </a:lvl5pPr>
            <a:lvl6pPr marL="1737227" indent="-182867" algn="l" defTabSz="914331"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526" indent="-182867" algn="l" defTabSz="914331"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393" indent="-182867" algn="l" defTabSz="914331"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258" indent="-182867" algn="l" defTabSz="914331"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r>
              <a:rPr lang="en-US" dirty="0" smtClean="0"/>
              <a:t>The project is divided into 3 different phases:</a:t>
            </a:r>
          </a:p>
          <a:p>
            <a:pPr lvl="1"/>
            <a:r>
              <a:rPr lang="en-US" u="sng" dirty="0"/>
              <a:t>Phase 3: Testing Phase</a:t>
            </a:r>
          </a:p>
          <a:p>
            <a:pPr lvl="2"/>
            <a:r>
              <a:rPr lang="en-US" dirty="0"/>
              <a:t>Ensuring the scripts implemented are robust and error free</a:t>
            </a:r>
          </a:p>
          <a:p>
            <a:pPr lvl="2"/>
            <a:r>
              <a:rPr lang="en-US" dirty="0" smtClean="0"/>
              <a:t>Ensuring Cross-platform compatibility</a:t>
            </a:r>
            <a:endParaRPr lang="en-US" dirty="0"/>
          </a:p>
          <a:p>
            <a:pPr lvl="3"/>
            <a:r>
              <a:rPr lang="en-US" dirty="0"/>
              <a:t>Scripts should be able to execute in both Linux and Windows OS</a:t>
            </a:r>
            <a:endParaRPr lang="en-SG" dirty="0"/>
          </a:p>
        </p:txBody>
      </p:sp>
    </p:spTree>
    <p:extLst>
      <p:ext uri="{BB962C8B-B14F-4D97-AF65-F5344CB8AC3E}">
        <p14:creationId xmlns:p14="http://schemas.microsoft.com/office/powerpoint/2010/main" val="32364264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used</a:t>
            </a:r>
            <a:endParaRPr lang="en-SG" dirty="0"/>
          </a:p>
        </p:txBody>
      </p:sp>
      <p:graphicFrame>
        <p:nvGraphicFramePr>
          <p:cNvPr id="4" name="Table 3"/>
          <p:cNvGraphicFramePr>
            <a:graphicFrameLocks noGrp="1"/>
          </p:cNvGraphicFramePr>
          <p:nvPr>
            <p:extLst>
              <p:ext uri="{D42A27DB-BD31-4B8C-83A1-F6EECF244321}">
                <p14:modId xmlns:p14="http://schemas.microsoft.com/office/powerpoint/2010/main" val="1685784608"/>
              </p:ext>
            </p:extLst>
          </p:nvPr>
        </p:nvGraphicFramePr>
        <p:xfrm>
          <a:off x="272480" y="1844824"/>
          <a:ext cx="9361040" cy="4370292"/>
        </p:xfrm>
        <a:graphic>
          <a:graphicData uri="http://schemas.openxmlformats.org/drawingml/2006/table">
            <a:tbl>
              <a:tblPr firstRow="1" firstCol="1" bandRow="1">
                <a:tableStyleId>{793D81CF-94F2-401A-BA57-92F5A7B2D0C5}</a:tableStyleId>
              </a:tblPr>
              <a:tblGrid>
                <a:gridCol w="4839606"/>
                <a:gridCol w="4521434"/>
              </a:tblGrid>
              <a:tr h="358762">
                <a:tc>
                  <a:txBody>
                    <a:bodyPr/>
                    <a:lstStyle/>
                    <a:p>
                      <a:pPr algn="ctr">
                        <a:lnSpc>
                          <a:spcPct val="115000"/>
                        </a:lnSpc>
                        <a:spcAft>
                          <a:spcPts val="0"/>
                        </a:spcAft>
                      </a:pPr>
                      <a:r>
                        <a:rPr lang="en-GB" sz="2800" u="sng" dirty="0">
                          <a:effectLst/>
                        </a:rPr>
                        <a:t>Name of Resources</a:t>
                      </a:r>
                      <a:endParaRPr lang="en-SG" sz="2400" dirty="0">
                        <a:solidFill>
                          <a:schemeClr val="tx1"/>
                        </a:solidFill>
                        <a:effectLst/>
                        <a:latin typeface="Comic Sans MS" panose="030F0702030302020204" pitchFamily="66" charset="0"/>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GB" sz="2800" u="sng" dirty="0">
                          <a:effectLst/>
                        </a:rPr>
                        <a:t>Version</a:t>
                      </a:r>
                      <a:endParaRPr lang="en-SG" sz="2400" dirty="0">
                        <a:solidFill>
                          <a:schemeClr val="tx1"/>
                        </a:solidFill>
                        <a:effectLst/>
                        <a:latin typeface="Comic Sans MS" panose="030F0702030302020204" pitchFamily="66" charset="0"/>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8762">
                <a:tc gridSpan="2">
                  <a:txBody>
                    <a:bodyPr/>
                    <a:lstStyle/>
                    <a:p>
                      <a:pPr algn="ctr">
                        <a:lnSpc>
                          <a:spcPct val="115000"/>
                        </a:lnSpc>
                        <a:spcAft>
                          <a:spcPts val="0"/>
                        </a:spcAft>
                      </a:pPr>
                      <a:r>
                        <a:rPr lang="en-GB" sz="2400" u="sng" dirty="0">
                          <a:effectLst/>
                        </a:rPr>
                        <a:t>Operating System(s)</a:t>
                      </a:r>
                      <a:endParaRPr lang="en-SG" sz="2000" u="sng" dirty="0">
                        <a:solidFill>
                          <a:schemeClr val="tx1"/>
                        </a:solidFill>
                        <a:effectLst/>
                        <a:latin typeface="Comic Sans MS" panose="030F0702030302020204" pitchFamily="66" charset="0"/>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SG"/>
                    </a:p>
                  </a:txBody>
                  <a:tcPr/>
                </a:tc>
              </a:tr>
              <a:tr h="555239">
                <a:tc>
                  <a:txBody>
                    <a:bodyPr/>
                    <a:lstStyle/>
                    <a:p>
                      <a:pPr algn="ctr">
                        <a:lnSpc>
                          <a:spcPct val="115000"/>
                        </a:lnSpc>
                        <a:spcAft>
                          <a:spcPts val="0"/>
                        </a:spcAft>
                      </a:pPr>
                      <a:r>
                        <a:rPr lang="en-GB" sz="2400" dirty="0">
                          <a:effectLst/>
                        </a:rPr>
                        <a:t>Windows 7</a:t>
                      </a:r>
                      <a:endParaRPr lang="en-SG" sz="2000" dirty="0">
                        <a:solidFill>
                          <a:schemeClr val="tx1"/>
                        </a:solidFill>
                        <a:effectLst/>
                        <a:latin typeface="Comic Sans MS" panose="030F0702030302020204" pitchFamily="66" charset="0"/>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GB" sz="2400" dirty="0">
                          <a:effectLst/>
                        </a:rPr>
                        <a:t>64-bits with Service Pack 1</a:t>
                      </a:r>
                      <a:endParaRPr lang="en-SG" sz="2000" dirty="0">
                        <a:solidFill>
                          <a:schemeClr val="tx1"/>
                        </a:solidFill>
                        <a:effectLst/>
                        <a:latin typeface="Comic Sans MS" panose="030F0702030302020204" pitchFamily="66" charset="0"/>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3785">
                <a:tc>
                  <a:txBody>
                    <a:bodyPr/>
                    <a:lstStyle/>
                    <a:p>
                      <a:pPr algn="ctr">
                        <a:lnSpc>
                          <a:spcPct val="115000"/>
                        </a:lnSpc>
                        <a:spcAft>
                          <a:spcPts val="0"/>
                        </a:spcAft>
                      </a:pPr>
                      <a:r>
                        <a:rPr lang="en-GB" sz="2400" dirty="0">
                          <a:effectLst/>
                        </a:rPr>
                        <a:t>Ubuntu OS</a:t>
                      </a:r>
                      <a:endParaRPr lang="en-SG" sz="2000" dirty="0">
                        <a:solidFill>
                          <a:schemeClr val="tx1"/>
                        </a:solidFill>
                        <a:effectLst/>
                        <a:latin typeface="Comic Sans MS" panose="030F0702030302020204" pitchFamily="66" charset="0"/>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GB" sz="2400" dirty="0">
                          <a:effectLst/>
                        </a:rPr>
                        <a:t>14.0.1</a:t>
                      </a:r>
                      <a:endParaRPr lang="en-SG" sz="2000" dirty="0">
                        <a:solidFill>
                          <a:schemeClr val="tx1"/>
                        </a:solidFill>
                        <a:effectLst/>
                        <a:latin typeface="Comic Sans MS" panose="030F0702030302020204" pitchFamily="66" charset="0"/>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3785">
                <a:tc gridSpan="2">
                  <a:txBody>
                    <a:bodyPr/>
                    <a:lstStyle/>
                    <a:p>
                      <a:pPr algn="ctr">
                        <a:lnSpc>
                          <a:spcPct val="115000"/>
                        </a:lnSpc>
                        <a:spcAft>
                          <a:spcPts val="0"/>
                        </a:spcAft>
                      </a:pPr>
                      <a:r>
                        <a:rPr lang="en-GB" sz="2400" u="sng" dirty="0">
                          <a:effectLst/>
                        </a:rPr>
                        <a:t>Software(s)</a:t>
                      </a:r>
                      <a:endParaRPr lang="en-SG" sz="2000" u="sng" dirty="0">
                        <a:solidFill>
                          <a:schemeClr val="tx1"/>
                        </a:solidFill>
                        <a:effectLst/>
                        <a:latin typeface="Comic Sans MS" panose="030F0702030302020204" pitchFamily="66" charset="0"/>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SG"/>
                    </a:p>
                  </a:txBody>
                  <a:tcPr/>
                </a:tc>
              </a:tr>
              <a:tr h="591173">
                <a:tc>
                  <a:txBody>
                    <a:bodyPr/>
                    <a:lstStyle/>
                    <a:p>
                      <a:pPr algn="ctr">
                        <a:lnSpc>
                          <a:spcPct val="115000"/>
                        </a:lnSpc>
                        <a:spcAft>
                          <a:spcPts val="0"/>
                        </a:spcAft>
                      </a:pPr>
                      <a:r>
                        <a:rPr lang="en-GB" sz="2400" dirty="0">
                          <a:effectLst/>
                        </a:rPr>
                        <a:t>Icarus Verilog (iVerilog)</a:t>
                      </a:r>
                      <a:endParaRPr lang="en-SG" sz="2000" dirty="0">
                        <a:solidFill>
                          <a:schemeClr val="tx1"/>
                        </a:solidFill>
                        <a:effectLst/>
                        <a:latin typeface="Comic Sans MS" panose="030F0702030302020204" pitchFamily="66" charset="0"/>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GB" sz="2400">
                          <a:effectLst/>
                        </a:rPr>
                        <a:t>0.9.7</a:t>
                      </a:r>
                      <a:endParaRPr lang="en-SG" sz="2000">
                        <a:solidFill>
                          <a:schemeClr val="tx1"/>
                        </a:solidFill>
                        <a:effectLst/>
                        <a:latin typeface="Comic Sans MS" panose="030F0702030302020204" pitchFamily="66" charset="0"/>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3785">
                <a:tc>
                  <a:txBody>
                    <a:bodyPr/>
                    <a:lstStyle/>
                    <a:p>
                      <a:pPr algn="ctr">
                        <a:lnSpc>
                          <a:spcPct val="115000"/>
                        </a:lnSpc>
                        <a:spcAft>
                          <a:spcPts val="0"/>
                        </a:spcAft>
                      </a:pPr>
                      <a:r>
                        <a:rPr lang="en-GB" sz="2400" dirty="0">
                          <a:effectLst/>
                        </a:rPr>
                        <a:t>GTKWAVE Analyzer</a:t>
                      </a:r>
                      <a:endParaRPr lang="en-SG" sz="2000" dirty="0">
                        <a:solidFill>
                          <a:schemeClr val="tx1"/>
                        </a:solidFill>
                        <a:effectLst/>
                        <a:latin typeface="Comic Sans MS" panose="030F0702030302020204" pitchFamily="66" charset="0"/>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GB" sz="2400" dirty="0">
                          <a:effectLst/>
                        </a:rPr>
                        <a:t>3.3.57</a:t>
                      </a:r>
                      <a:endParaRPr lang="en-SG" sz="2000" dirty="0">
                        <a:solidFill>
                          <a:schemeClr val="tx1"/>
                        </a:solidFill>
                        <a:effectLst/>
                        <a:latin typeface="Comic Sans MS" panose="030F0702030302020204" pitchFamily="66" charset="0"/>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1173">
                <a:tc>
                  <a:txBody>
                    <a:bodyPr/>
                    <a:lstStyle/>
                    <a:p>
                      <a:pPr algn="ctr">
                        <a:lnSpc>
                          <a:spcPct val="115000"/>
                        </a:lnSpc>
                        <a:spcAft>
                          <a:spcPts val="0"/>
                        </a:spcAft>
                      </a:pPr>
                      <a:r>
                        <a:rPr lang="en-GB" sz="2400" dirty="0">
                          <a:effectLst/>
                        </a:rPr>
                        <a:t>Python IDLE</a:t>
                      </a:r>
                      <a:endParaRPr lang="en-SG" sz="2000" dirty="0">
                        <a:solidFill>
                          <a:schemeClr val="tx1"/>
                        </a:solidFill>
                        <a:effectLst/>
                        <a:latin typeface="Comic Sans MS" panose="030F0702030302020204" pitchFamily="66" charset="0"/>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GB" sz="2400" dirty="0">
                          <a:effectLst/>
                        </a:rPr>
                        <a:t>3.4.1</a:t>
                      </a:r>
                      <a:endParaRPr lang="en-SG" sz="2000" dirty="0">
                        <a:solidFill>
                          <a:schemeClr val="tx1"/>
                        </a:solidFill>
                        <a:effectLst/>
                        <a:latin typeface="Comic Sans MS" panose="030F0702030302020204" pitchFamily="66" charset="0"/>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7853002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Apothecary</Template>
  <TotalTime>6045</TotalTime>
  <Words>1317</Words>
  <Application>Microsoft Office PowerPoint</Application>
  <PresentationFormat>A4 Paper (210x297 mm)</PresentationFormat>
  <Paragraphs>219</Paragraphs>
  <Slides>27</Slides>
  <Notes>5</Notes>
  <HiddenSlides>0</HiddenSlides>
  <MMClips>1</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Apothecary</vt:lpstr>
      <vt:lpstr>FINAL YEAR PROJECT Presentation:  AUTOMATED SCRIPTS FOR TESTING VERILOG DESIGNS  WITH IVERILOG</vt:lpstr>
      <vt:lpstr>Agenda of Presentation</vt:lpstr>
      <vt:lpstr>Background of the project</vt:lpstr>
      <vt:lpstr>Background of the project</vt:lpstr>
      <vt:lpstr>Background of the project</vt:lpstr>
      <vt:lpstr>Project objective</vt:lpstr>
      <vt:lpstr>Project Scope</vt:lpstr>
      <vt:lpstr>Project Scope</vt:lpstr>
      <vt:lpstr>Resources used</vt:lpstr>
      <vt:lpstr>Why was python used? </vt:lpstr>
      <vt:lpstr>Automated testbench creation Script </vt:lpstr>
      <vt:lpstr>Automated testbench creation Script </vt:lpstr>
      <vt:lpstr>Test scenarios conducted</vt:lpstr>
      <vt:lpstr>Test scenarios and results</vt:lpstr>
      <vt:lpstr>Test scenarios and results</vt:lpstr>
      <vt:lpstr>Test scenarios and results</vt:lpstr>
      <vt:lpstr>Test scenarios and results</vt:lpstr>
      <vt:lpstr>Integration with iVerilog tool</vt:lpstr>
      <vt:lpstr>Test scenarios conducted</vt:lpstr>
      <vt:lpstr>Test scenarios and results</vt:lpstr>
      <vt:lpstr>Test scenarios and results</vt:lpstr>
      <vt:lpstr>Project Demostration</vt:lpstr>
      <vt:lpstr>Future work recommendations</vt:lpstr>
      <vt:lpstr>Challenges &amp; LEARNING Points</vt:lpstr>
      <vt:lpstr>Conclusion</vt:lpstr>
      <vt:lpstr>Acknowledgements</vt:lpstr>
      <vt:lpstr>Any Questions?</vt:lpstr>
    </vt:vector>
  </TitlesOfParts>
  <Company>MHA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 JIA HAO GARY#</dc:creator>
  <cp:lastModifiedBy>NG JIA HAO GARY</cp:lastModifiedBy>
  <cp:revision>254</cp:revision>
  <dcterms:created xsi:type="dcterms:W3CDTF">2014-05-19T08:02:59Z</dcterms:created>
  <dcterms:modified xsi:type="dcterms:W3CDTF">2015-05-10T14:49:07Z</dcterms:modified>
</cp:coreProperties>
</file>